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9"/>
  </p:notesMasterIdLst>
  <p:handoutMasterIdLst>
    <p:handoutMasterId r:id="rId30"/>
  </p:handoutMasterIdLst>
  <p:sldIdLst>
    <p:sldId id="1779" r:id="rId7"/>
    <p:sldId id="739" r:id="rId8"/>
    <p:sldId id="627" r:id="rId9"/>
    <p:sldId id="1817" r:id="rId10"/>
    <p:sldId id="1790" r:id="rId11"/>
    <p:sldId id="1785" r:id="rId12"/>
    <p:sldId id="1819" r:id="rId13"/>
    <p:sldId id="1821" r:id="rId14"/>
    <p:sldId id="1786" r:id="rId15"/>
    <p:sldId id="1829" r:id="rId16"/>
    <p:sldId id="1827" r:id="rId17"/>
    <p:sldId id="1828" r:id="rId18"/>
    <p:sldId id="1808" r:id="rId19"/>
    <p:sldId id="1820" r:id="rId20"/>
    <p:sldId id="628" r:id="rId21"/>
    <p:sldId id="1764" r:id="rId22"/>
    <p:sldId id="1782" r:id="rId23"/>
    <p:sldId id="1803" r:id="rId24"/>
    <p:sldId id="1802" r:id="rId25"/>
    <p:sldId id="1822" r:id="rId26"/>
    <p:sldId id="1806" r:id="rId27"/>
    <p:sldId id="680" r:id="rId28"/>
  </p:sldIdLst>
  <p:sldSz cx="12196763" cy="6858000"/>
  <p:notesSz cx="6805613" cy="9939338"/>
  <p:custDataLst>
    <p:tags r:id="rId31"/>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59595A"/>
    <a:srgbClr val="00FA00"/>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61" autoAdjust="0"/>
    <p:restoredTop sz="96291" autoAdjust="0"/>
  </p:normalViewPr>
  <p:slideViewPr>
    <p:cSldViewPr showGuides="1">
      <p:cViewPr varScale="1">
        <p:scale>
          <a:sx n="116" d="100"/>
          <a:sy n="116" d="100"/>
        </p:scale>
        <p:origin x="216"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gs" Target="tags/tag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2022/12/14</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12/14/22 11:29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379974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12/14/22 11:29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032701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12/14/22 11:29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415633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12/14/22 11:29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394009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17</a:t>
            </a:fld>
            <a:endParaRPr lang="zh-CN" altLang="en-US"/>
          </a:p>
        </p:txBody>
      </p:sp>
    </p:spTree>
    <p:extLst>
      <p:ext uri="{BB962C8B-B14F-4D97-AF65-F5344CB8AC3E}">
        <p14:creationId xmlns:p14="http://schemas.microsoft.com/office/powerpoint/2010/main" val="21620024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18</a:t>
            </a:fld>
            <a:endParaRPr lang="zh-CN" altLang="en-US"/>
          </a:p>
        </p:txBody>
      </p:sp>
    </p:spTree>
    <p:extLst>
      <p:ext uri="{BB962C8B-B14F-4D97-AF65-F5344CB8AC3E}">
        <p14:creationId xmlns:p14="http://schemas.microsoft.com/office/powerpoint/2010/main" val="1523172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19</a:t>
            </a:fld>
            <a:endParaRPr lang="zh-CN" altLang="en-US"/>
          </a:p>
        </p:txBody>
      </p:sp>
    </p:spTree>
    <p:extLst>
      <p:ext uri="{BB962C8B-B14F-4D97-AF65-F5344CB8AC3E}">
        <p14:creationId xmlns:p14="http://schemas.microsoft.com/office/powerpoint/2010/main" val="909483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22</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22</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54868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54868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6136265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9.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0.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6"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26.tiff"/></Relationships>
</file>

<file path=ppt/slides/_rels/slide1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37741" y="692696"/>
            <a:ext cx="5976664" cy="953563"/>
          </a:xfrm>
          <a:noFill/>
        </p:spPr>
        <p:txBody>
          <a:bodyPr anchor="ctr">
            <a:noAutofit/>
          </a:bodyPr>
          <a:lstStyle/>
          <a:p>
            <a:pPr algn="dist"/>
            <a:r>
              <a:rPr lang="zh-CN" altLang="en-US" sz="6600" dirty="0">
                <a:solidFill>
                  <a:schemeClr val="bg1"/>
                </a:solidFill>
                <a:latin typeface="Microsoft YaHei" panose="020B0503020204020204" pitchFamily="34" charset="-122"/>
                <a:ea typeface="Microsoft YaHei" panose="020B0503020204020204" pitchFamily="34" charset="-122"/>
              </a:rPr>
              <a:t>分布式训练</a:t>
            </a:r>
            <a:r>
              <a:rPr lang="zh-CN" altLang="en-US" sz="4000" dirty="0">
                <a:solidFill>
                  <a:schemeClr val="bg1"/>
                </a:solidFill>
                <a:latin typeface="Microsoft YaHei" panose="020B0503020204020204" pitchFamily="34" charset="-122"/>
                <a:ea typeface="Microsoft YaHei" panose="020B0503020204020204" pitchFamily="34" charset="-122"/>
              </a:rPr>
              <a:t>系列</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rgbClr val="374154"/>
                </a:solidFill>
                <a:latin typeface="GEETYPE-SkyGB-Flash Reguar" panose="02010604000000000000" pitchFamily="2" charset="-122"/>
                <a:ea typeface="GEETYPE-SkyGB-Flash Reguar" panose="02010604000000000000" pitchFamily="2" charset="-122"/>
              </a:rPr>
              <a:t>ZOMI</a:t>
            </a:r>
            <a:endParaRPr lang="zh-CN" altLang="en-US" sz="6600" b="1" dirty="0">
              <a:solidFill>
                <a:srgbClr val="374154"/>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885698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kern="0" dirty="0">
                <a:solidFill>
                  <a:schemeClr val="bg1"/>
                </a:solidFill>
                <a:latin typeface="Microsoft YaHei" panose="020B0503020204020204" pitchFamily="34" charset="-122"/>
                <a:ea typeface="Microsoft YaHei" panose="020B0503020204020204" pitchFamily="34" charset="-122"/>
              </a:rPr>
              <a:t>来个总结</a:t>
            </a: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深度学习迎来大模型（</a:t>
            </a:r>
            <a:r>
              <a:rPr lang="en-US" altLang="zh-CN" dirty="0"/>
              <a:t>Foundation</a:t>
            </a:r>
            <a:r>
              <a:rPr lang="zh-CN" altLang="en-US" dirty="0"/>
              <a:t> </a:t>
            </a:r>
            <a:r>
              <a:rPr lang="en-US" altLang="zh-CN" dirty="0"/>
              <a:t>Models</a:t>
            </a:r>
            <a:r>
              <a:rPr lang="zh-CN" altLang="en-US" dirty="0"/>
              <a:t>）</a:t>
            </a:r>
            <a:endParaRPr lang="en-US" dirty="0"/>
          </a:p>
        </p:txBody>
      </p:sp>
      <p:pic>
        <p:nvPicPr>
          <p:cNvPr id="7" name="图片 6">
            <a:extLst>
              <a:ext uri="{FF2B5EF4-FFF2-40B4-BE49-F238E27FC236}">
                <a16:creationId xmlns:a16="http://schemas.microsoft.com/office/drawing/2014/main" id="{C2FB011B-6EA2-0245-AF45-0CAF7BAC401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3635" y="1484784"/>
            <a:ext cx="7433567" cy="4464496"/>
          </a:xfrm>
          <a:prstGeom prst="rect">
            <a:avLst/>
          </a:prstGeom>
        </p:spPr>
      </p:pic>
    </p:spTree>
    <p:extLst>
      <p:ext uri="{BB962C8B-B14F-4D97-AF65-F5344CB8AC3E}">
        <p14:creationId xmlns:p14="http://schemas.microsoft.com/office/powerpoint/2010/main" val="1823541149"/>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903D5-D31F-4DFC-AFBD-E33A9347AA73}"/>
              </a:ext>
            </a:extLst>
          </p:cNvPr>
          <p:cNvSpPr>
            <a:spLocks noGrp="1"/>
          </p:cNvSpPr>
          <p:nvPr>
            <p:ph type="title"/>
          </p:nvPr>
        </p:nvSpPr>
        <p:spPr/>
        <p:txBody>
          <a:bodyPr/>
          <a:lstStyle/>
          <a:p>
            <a:r>
              <a:rPr lang="zh-CN" altLang="en-US" dirty="0"/>
              <a:t>分布式训练系统</a:t>
            </a:r>
            <a:endParaRPr lang="en-US" altLang="en-US" dirty="0"/>
          </a:p>
        </p:txBody>
      </p:sp>
      <p:sp>
        <p:nvSpPr>
          <p:cNvPr id="3" name="Text Placeholder 2">
            <a:extLst>
              <a:ext uri="{FF2B5EF4-FFF2-40B4-BE49-F238E27FC236}">
                <a16:creationId xmlns:a16="http://schemas.microsoft.com/office/drawing/2014/main" id="{2EC07DE9-5B8D-4ECF-B5E8-9E1C0BC29C04}"/>
              </a:ext>
            </a:extLst>
          </p:cNvPr>
          <p:cNvSpPr>
            <a:spLocks noGrp="1"/>
          </p:cNvSpPr>
          <p:nvPr>
            <p:ph sz="half" idx="1"/>
          </p:nvPr>
        </p:nvSpPr>
        <p:spPr/>
        <p:txBody>
          <a:bodyPr/>
          <a:lstStyle/>
          <a:p>
            <a:pPr marL="0" indent="0">
              <a:buNone/>
            </a:pPr>
            <a:r>
              <a:rPr lang="zh-CN" altLang="en-US" b="1" dirty="0"/>
              <a:t>定义：能够分布式地执行深度学习的训练的系统</a:t>
            </a:r>
            <a:endParaRPr lang="en-US" altLang="zh-CN" b="1" dirty="0"/>
          </a:p>
          <a:p>
            <a:endParaRPr lang="en-US" altLang="zh-CN" dirty="0"/>
          </a:p>
          <a:p>
            <a:pPr marL="404813" indent="-404813">
              <a:buFont typeface="Wingdings" pitchFamily="2" charset="2"/>
              <a:buChar char="l"/>
            </a:pPr>
            <a:r>
              <a:rPr lang="zh-CN" altLang="en-US" b="1" dirty="0"/>
              <a:t>分布式用户接口</a:t>
            </a:r>
            <a:endParaRPr lang="en-US" altLang="zh-CN" b="1" dirty="0"/>
          </a:p>
          <a:p>
            <a:pPr marL="694190" lvl="1" indent="-457200">
              <a:buFont typeface="Wingdings" pitchFamily="2" charset="2"/>
              <a:buChar char="p"/>
            </a:pPr>
            <a:r>
              <a:rPr lang="zh-CN" altLang="en-US" dirty="0"/>
              <a:t>用户通过接口，实现模型的分布化</a:t>
            </a:r>
            <a:endParaRPr lang="en-US" altLang="zh-CN" dirty="0"/>
          </a:p>
          <a:p>
            <a:pPr marL="404813" indent="-404813">
              <a:buFont typeface="Wingdings" pitchFamily="2" charset="2"/>
              <a:buChar char="l"/>
            </a:pPr>
            <a:r>
              <a:rPr lang="zh-CN" altLang="en-US" b="1" dirty="0"/>
              <a:t>执行单节点训练</a:t>
            </a:r>
            <a:endParaRPr lang="en-US" altLang="zh-CN" b="1" dirty="0"/>
          </a:p>
          <a:p>
            <a:pPr marL="685800" lvl="1" indent="-457200">
              <a:buFont typeface="Wingdings" pitchFamily="2" charset="2"/>
              <a:buChar char="p"/>
            </a:pPr>
            <a:r>
              <a:rPr lang="zh-CN" altLang="en-US" dirty="0"/>
              <a:t>产生本地执行的逻辑</a:t>
            </a:r>
            <a:endParaRPr lang="en-US" altLang="zh-CN" dirty="0"/>
          </a:p>
          <a:p>
            <a:pPr marL="404813" indent="-404813">
              <a:buFont typeface="Wingdings" pitchFamily="2" charset="2"/>
              <a:buChar char="l"/>
            </a:pPr>
            <a:r>
              <a:rPr lang="zh-CN" altLang="en-US" b="1" dirty="0"/>
              <a:t>通信协调</a:t>
            </a:r>
            <a:endParaRPr lang="en-US" altLang="zh-CN" b="1" dirty="0"/>
          </a:p>
          <a:p>
            <a:pPr marL="685800" lvl="1" indent="-457200">
              <a:buFont typeface="Wingdings" pitchFamily="2" charset="2"/>
              <a:buChar char="p"/>
            </a:pPr>
            <a:r>
              <a:rPr lang="zh-CN" altLang="en-US" dirty="0"/>
              <a:t>实现多节点之间的通信协调</a:t>
            </a:r>
            <a:endParaRPr lang="en-US" altLang="zh-CN" dirty="0"/>
          </a:p>
          <a:p>
            <a:endParaRPr lang="en-US" dirty="0"/>
          </a:p>
          <a:p>
            <a:pPr marL="0" indent="0">
              <a:buNone/>
            </a:pPr>
            <a:r>
              <a:rPr lang="zh-CN" altLang="en-US" b="1" dirty="0"/>
              <a:t>意义：提供易于使用，高效率的分布式训练</a:t>
            </a:r>
            <a:endParaRPr lang="en-US" b="1" dirty="0"/>
          </a:p>
        </p:txBody>
      </p:sp>
      <p:grpSp>
        <p:nvGrpSpPr>
          <p:cNvPr id="5" name="组合 4">
            <a:extLst>
              <a:ext uri="{FF2B5EF4-FFF2-40B4-BE49-F238E27FC236}">
                <a16:creationId xmlns:a16="http://schemas.microsoft.com/office/drawing/2014/main" id="{3445EC1E-DC80-EC4C-B912-F5249281CDD6}"/>
              </a:ext>
            </a:extLst>
          </p:cNvPr>
          <p:cNvGrpSpPr/>
          <p:nvPr/>
        </p:nvGrpSpPr>
        <p:grpSpPr>
          <a:xfrm>
            <a:off x="5953157" y="3799778"/>
            <a:ext cx="5764173" cy="1668519"/>
            <a:chOff x="4802237" y="2552569"/>
            <a:chExt cx="2191283" cy="660407"/>
          </a:xfrm>
        </p:grpSpPr>
        <p:pic>
          <p:nvPicPr>
            <p:cNvPr id="6" name="图片 5">
              <a:extLst>
                <a:ext uri="{FF2B5EF4-FFF2-40B4-BE49-F238E27FC236}">
                  <a16:creationId xmlns:a16="http://schemas.microsoft.com/office/drawing/2014/main" id="{9C7BE5E7-0713-7A42-A21B-3A052FE58325}"/>
                </a:ext>
              </a:extLst>
            </p:cNvPr>
            <p:cNvPicPr>
              <a:picLocks noChangeAspect="1"/>
            </p:cNvPicPr>
            <p:nvPr/>
          </p:nvPicPr>
          <p:blipFill rotWithShape="1">
            <a:blip r:embed="rId2"/>
            <a:srcRect t="16592" r="76926" b="28156"/>
            <a:stretch/>
          </p:blipFill>
          <p:spPr>
            <a:xfrm>
              <a:off x="4802237" y="2552569"/>
              <a:ext cx="551590" cy="660407"/>
            </a:xfrm>
            <a:prstGeom prst="rect">
              <a:avLst/>
            </a:prstGeom>
          </p:spPr>
        </p:pic>
        <p:pic>
          <p:nvPicPr>
            <p:cNvPr id="7" name="图片 6">
              <a:extLst>
                <a:ext uri="{FF2B5EF4-FFF2-40B4-BE49-F238E27FC236}">
                  <a16:creationId xmlns:a16="http://schemas.microsoft.com/office/drawing/2014/main" id="{D887D508-85E4-6242-89BE-78C8EB7A65BC}"/>
                </a:ext>
              </a:extLst>
            </p:cNvPr>
            <p:cNvPicPr>
              <a:picLocks noChangeAspect="1"/>
            </p:cNvPicPr>
            <p:nvPr/>
          </p:nvPicPr>
          <p:blipFill rotWithShape="1">
            <a:blip r:embed="rId3"/>
            <a:srcRect r="81320" b="-2505"/>
            <a:stretch/>
          </p:blipFill>
          <p:spPr>
            <a:xfrm>
              <a:off x="5461877" y="2597768"/>
              <a:ext cx="464895" cy="570494"/>
            </a:xfrm>
            <a:prstGeom prst="rect">
              <a:avLst/>
            </a:prstGeom>
          </p:spPr>
        </p:pic>
        <p:pic>
          <p:nvPicPr>
            <p:cNvPr id="8" name="图片 7">
              <a:extLst>
                <a:ext uri="{FF2B5EF4-FFF2-40B4-BE49-F238E27FC236}">
                  <a16:creationId xmlns:a16="http://schemas.microsoft.com/office/drawing/2014/main" id="{649AE4B8-72E1-F44F-939A-B538B4E27E97}"/>
                </a:ext>
              </a:extLst>
            </p:cNvPr>
            <p:cNvPicPr>
              <a:picLocks noChangeAspect="1"/>
            </p:cNvPicPr>
            <p:nvPr/>
          </p:nvPicPr>
          <p:blipFill rotWithShape="1">
            <a:blip r:embed="rId4">
              <a:extLst>
                <a:ext uri="{28A0092B-C50C-407E-A947-70E740481C1C}">
                  <a14:useLocalDpi xmlns:a14="http://schemas.microsoft.com/office/drawing/2010/main" val="0"/>
                </a:ext>
              </a:extLst>
            </a:blip>
            <a:srcRect t="23884" r="42597" b="22024"/>
            <a:stretch/>
          </p:blipFill>
          <p:spPr>
            <a:xfrm>
              <a:off x="6053101" y="2607058"/>
              <a:ext cx="940419" cy="498488"/>
            </a:xfrm>
            <a:prstGeom prst="rect">
              <a:avLst/>
            </a:prstGeom>
          </p:spPr>
        </p:pic>
      </p:grpSp>
    </p:spTree>
    <p:extLst>
      <p:ext uri="{BB962C8B-B14F-4D97-AF65-F5344CB8AC3E}">
        <p14:creationId xmlns:p14="http://schemas.microsoft.com/office/powerpoint/2010/main" val="232053622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908404-DA5F-BF4E-8475-358759E84C44}"/>
              </a:ext>
            </a:extLst>
          </p:cNvPr>
          <p:cNvSpPr>
            <a:spLocks noGrp="1"/>
          </p:cNvSpPr>
          <p:nvPr>
            <p:ph type="title"/>
          </p:nvPr>
        </p:nvSpPr>
        <p:spPr/>
        <p:txBody>
          <a:bodyPr/>
          <a:lstStyle/>
          <a:p>
            <a:r>
              <a:rPr lang="zh-CN" altLang="en-US" dirty="0"/>
              <a:t>分布式训练系统</a:t>
            </a:r>
            <a:endParaRPr kumimoji="1" lang="zh-CN" altLang="en-US" dirty="0"/>
          </a:p>
        </p:txBody>
      </p:sp>
      <p:pic>
        <p:nvPicPr>
          <p:cNvPr id="5" name="图片 4">
            <a:extLst>
              <a:ext uri="{FF2B5EF4-FFF2-40B4-BE49-F238E27FC236}">
                <a16:creationId xmlns:a16="http://schemas.microsoft.com/office/drawing/2014/main" id="{3914A5EE-CA09-B947-8958-8C4AD17D3719}"/>
              </a:ext>
            </a:extLst>
          </p:cNvPr>
          <p:cNvPicPr>
            <a:picLocks noChangeAspect="1"/>
          </p:cNvPicPr>
          <p:nvPr/>
        </p:nvPicPr>
        <p:blipFill>
          <a:blip r:embed="rId2"/>
          <a:stretch>
            <a:fillRect/>
          </a:stretch>
        </p:blipFill>
        <p:spPr>
          <a:xfrm>
            <a:off x="623636" y="1628800"/>
            <a:ext cx="7920880" cy="4211328"/>
          </a:xfrm>
          <a:prstGeom prst="rect">
            <a:avLst/>
          </a:prstGeom>
        </p:spPr>
      </p:pic>
    </p:spTree>
    <p:extLst>
      <p:ext uri="{BB962C8B-B14F-4D97-AF65-F5344CB8AC3E}">
        <p14:creationId xmlns:p14="http://schemas.microsoft.com/office/powerpoint/2010/main" val="261104582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7C41440-10FE-D342-BC1F-361EEA857DE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3760" y="3590522"/>
            <a:ext cx="4838813" cy="2718798"/>
          </a:xfrm>
          <a:prstGeom prst="rect">
            <a:avLst/>
          </a:prstGeom>
        </p:spPr>
      </p:pic>
      <p:pic>
        <p:nvPicPr>
          <p:cNvPr id="6" name="图片 5">
            <a:extLst>
              <a:ext uri="{FF2B5EF4-FFF2-40B4-BE49-F238E27FC236}">
                <a16:creationId xmlns:a16="http://schemas.microsoft.com/office/drawing/2014/main" id="{B92EAC26-BD82-2248-B3F5-4AF78C5A0D3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40188" y="3677224"/>
            <a:ext cx="4626745" cy="2574035"/>
          </a:xfrm>
          <a:prstGeom prst="rect">
            <a:avLst/>
          </a:prstGeom>
        </p:spPr>
      </p:pic>
      <p:pic>
        <p:nvPicPr>
          <p:cNvPr id="7" name="图片 6">
            <a:extLst>
              <a:ext uri="{FF2B5EF4-FFF2-40B4-BE49-F238E27FC236}">
                <a16:creationId xmlns:a16="http://schemas.microsoft.com/office/drawing/2014/main" id="{FB577A39-5E05-A541-9AB3-499E85B6976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17538" y="988565"/>
            <a:ext cx="4748795" cy="2418892"/>
          </a:xfrm>
          <a:prstGeom prst="rect">
            <a:avLst/>
          </a:prstGeom>
        </p:spPr>
      </p:pic>
      <p:pic>
        <p:nvPicPr>
          <p:cNvPr id="8" name="图片 7">
            <a:extLst>
              <a:ext uri="{FF2B5EF4-FFF2-40B4-BE49-F238E27FC236}">
                <a16:creationId xmlns:a16="http://schemas.microsoft.com/office/drawing/2014/main" id="{3A8C9E6C-381B-3643-8E07-A581E5EEFC4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04128" y="620688"/>
            <a:ext cx="4590797" cy="2834318"/>
          </a:xfrm>
          <a:prstGeom prst="rect">
            <a:avLst/>
          </a:prstGeom>
        </p:spPr>
      </p:pic>
      <p:sp>
        <p:nvSpPr>
          <p:cNvPr id="5" name="矩形 4">
            <a:extLst>
              <a:ext uri="{FF2B5EF4-FFF2-40B4-BE49-F238E27FC236}">
                <a16:creationId xmlns:a16="http://schemas.microsoft.com/office/drawing/2014/main" id="{099CB059-3CA0-0949-8D14-6CC3A5803B95}"/>
              </a:ext>
            </a:extLst>
          </p:cNvPr>
          <p:cNvSpPr/>
          <p:nvPr/>
        </p:nvSpPr>
        <p:spPr>
          <a:xfrm>
            <a:off x="588981" y="6207695"/>
            <a:ext cx="10977453" cy="461665"/>
          </a:xfrm>
          <a:prstGeom prst="rect">
            <a:avLst/>
          </a:prstGeom>
        </p:spPr>
        <p:txBody>
          <a:bodyPr wrap="square" anchor="ctr">
            <a:spAutoFit/>
          </a:bodyPr>
          <a:lstStyle/>
          <a:p>
            <a:pPr marL="9525" latinLnBrk="1"/>
            <a:r>
              <a:rPr lang="en-US" altLang="zh-CN" sz="1200" dirty="0">
                <a:solidFill>
                  <a:srgbClr val="00FA00"/>
                </a:solidFill>
                <a:latin typeface="Gill Sans MT" panose="020B0502020104020203" pitchFamily="34" charset="0"/>
              </a:rPr>
              <a:t>Narayanan, Deepak, et al. "Efficient large-scale language model training on </a:t>
            </a:r>
            <a:r>
              <a:rPr lang="en-US" altLang="zh-CN" sz="1200" dirty="0" err="1">
                <a:solidFill>
                  <a:srgbClr val="00FA00"/>
                </a:solidFill>
                <a:latin typeface="Gill Sans MT" panose="020B0502020104020203" pitchFamily="34" charset="0"/>
              </a:rPr>
              <a:t>gpu</a:t>
            </a:r>
            <a:r>
              <a:rPr lang="en-US" altLang="zh-CN" sz="1200" dirty="0">
                <a:solidFill>
                  <a:srgbClr val="00FA00"/>
                </a:solidFill>
                <a:latin typeface="Gill Sans MT" panose="020B0502020104020203" pitchFamily="34" charset="0"/>
              </a:rPr>
              <a:t> clusters using </a:t>
            </a:r>
            <a:r>
              <a:rPr lang="en-US" altLang="zh-CN" sz="1200" dirty="0" err="1">
                <a:solidFill>
                  <a:srgbClr val="00FA00"/>
                </a:solidFill>
                <a:latin typeface="Gill Sans MT" panose="020B0502020104020203" pitchFamily="34" charset="0"/>
              </a:rPr>
              <a:t>megatron-lm</a:t>
            </a:r>
            <a:r>
              <a:rPr lang="en-US" altLang="zh-CN" sz="1200" dirty="0">
                <a:solidFill>
                  <a:srgbClr val="00FA00"/>
                </a:solidFill>
                <a:latin typeface="Gill Sans MT" panose="020B0502020104020203" pitchFamily="34" charset="0"/>
              </a:rPr>
              <a:t>." Proceedings of the International Conference for High Performance Computing, Networking, Storage and Analysis. 2021.</a:t>
            </a:r>
          </a:p>
        </p:txBody>
      </p:sp>
    </p:spTree>
    <p:extLst>
      <p:ext uri="{BB962C8B-B14F-4D97-AF65-F5344CB8AC3E}">
        <p14:creationId xmlns:p14="http://schemas.microsoft.com/office/powerpoint/2010/main" val="1487362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5FCFD39A-36BB-E541-856C-E37F9EF86AEE}"/>
              </a:ext>
            </a:extLst>
          </p:cNvPr>
          <p:cNvSpPr>
            <a:spLocks noGrp="1"/>
          </p:cNvSpPr>
          <p:nvPr>
            <p:ph sz="half" idx="1"/>
          </p:nvPr>
        </p:nvSpPr>
        <p:spPr>
          <a:xfrm>
            <a:off x="623635" y="1340768"/>
            <a:ext cx="10963473" cy="4608512"/>
          </a:xfrm>
        </p:spPr>
        <p:txBody>
          <a:bodyPr anchor="ctr"/>
          <a:lstStyle/>
          <a:p>
            <a:pPr marL="0" indent="0" algn="ctr">
              <a:buNone/>
            </a:pPr>
            <a:r>
              <a:rPr lang="zh-CN" altLang="en-US" sz="8000" dirty="0"/>
              <a:t>成功路上总有绊脚石！</a:t>
            </a:r>
          </a:p>
        </p:txBody>
      </p:sp>
      <p:sp>
        <p:nvSpPr>
          <p:cNvPr id="11" name="标题 1">
            <a:extLst>
              <a:ext uri="{FF2B5EF4-FFF2-40B4-BE49-F238E27FC236}">
                <a16:creationId xmlns:a16="http://schemas.microsoft.com/office/drawing/2014/main" id="{F42F38FC-FDB7-3A45-9D2F-F321C07559B1}"/>
              </a:ext>
            </a:extLst>
          </p:cNvPr>
          <p:cNvSpPr>
            <a:spLocks noGrp="1"/>
          </p:cNvSpPr>
          <p:nvPr>
            <p:ph type="title"/>
          </p:nvPr>
        </p:nvSpPr>
        <p:spPr>
          <a:xfrm>
            <a:off x="623635" y="548680"/>
            <a:ext cx="10963473" cy="589190"/>
          </a:xfrm>
        </p:spPr>
        <p:txBody>
          <a:bodyPr/>
          <a:lstStyle/>
          <a:p>
            <a:r>
              <a:rPr kumimoji="1" lang="zh-CN" altLang="en-US" sz="2800" dirty="0">
                <a:latin typeface="+mj-ea"/>
                <a:ea typeface="+mj-ea"/>
                <a:cs typeface="Arial" pitchFamily="34" charset="0"/>
              </a:rPr>
              <a:t>大模型训练挑战</a:t>
            </a:r>
          </a:p>
        </p:txBody>
      </p:sp>
    </p:spTree>
    <p:extLst>
      <p:ext uri="{BB962C8B-B14F-4D97-AF65-F5344CB8AC3E}">
        <p14:creationId xmlns:p14="http://schemas.microsoft.com/office/powerpoint/2010/main" val="2012302171"/>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5FA2F50-304D-EE4A-A4F1-65596264FCB2}"/>
              </a:ext>
            </a:extLst>
          </p:cNvPr>
          <p:cNvSpPr/>
          <p:nvPr/>
        </p:nvSpPr>
        <p:spPr bwMode="auto">
          <a:xfrm>
            <a:off x="697781" y="1417465"/>
            <a:ext cx="4824536" cy="1200329"/>
          </a:xfrm>
          <a:prstGeom prst="rect">
            <a:avLst/>
          </a:prstGeom>
          <a:no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3325308363">
                  <a:custGeom>
                    <a:avLst/>
                    <a:gdLst>
                      <a:gd name="connsiteX0" fmla="*/ 0 w 4824536"/>
                      <a:gd name="connsiteY0" fmla="*/ 0 h 1200329"/>
                      <a:gd name="connsiteX1" fmla="*/ 737465 w 4824536"/>
                      <a:gd name="connsiteY1" fmla="*/ 0 h 1200329"/>
                      <a:gd name="connsiteX2" fmla="*/ 1523175 w 4824536"/>
                      <a:gd name="connsiteY2" fmla="*/ 0 h 1200329"/>
                      <a:gd name="connsiteX3" fmla="*/ 2164149 w 4824536"/>
                      <a:gd name="connsiteY3" fmla="*/ 0 h 1200329"/>
                      <a:gd name="connsiteX4" fmla="*/ 2805123 w 4824536"/>
                      <a:gd name="connsiteY4" fmla="*/ 0 h 1200329"/>
                      <a:gd name="connsiteX5" fmla="*/ 3542588 w 4824536"/>
                      <a:gd name="connsiteY5" fmla="*/ 0 h 1200329"/>
                      <a:gd name="connsiteX6" fmla="*/ 4824536 w 4824536"/>
                      <a:gd name="connsiteY6" fmla="*/ 0 h 1200329"/>
                      <a:gd name="connsiteX7" fmla="*/ 4824536 w 4824536"/>
                      <a:gd name="connsiteY7" fmla="*/ 564155 h 1200329"/>
                      <a:gd name="connsiteX8" fmla="*/ 4824536 w 4824536"/>
                      <a:gd name="connsiteY8" fmla="*/ 1200329 h 1200329"/>
                      <a:gd name="connsiteX9" fmla="*/ 4183562 w 4824536"/>
                      <a:gd name="connsiteY9" fmla="*/ 1200329 h 1200329"/>
                      <a:gd name="connsiteX10" fmla="*/ 3590833 w 4824536"/>
                      <a:gd name="connsiteY10" fmla="*/ 1200329 h 1200329"/>
                      <a:gd name="connsiteX11" fmla="*/ 2901614 w 4824536"/>
                      <a:gd name="connsiteY11" fmla="*/ 1200329 h 1200329"/>
                      <a:gd name="connsiteX12" fmla="*/ 2260640 w 4824536"/>
                      <a:gd name="connsiteY12" fmla="*/ 1200329 h 1200329"/>
                      <a:gd name="connsiteX13" fmla="*/ 1667911 w 4824536"/>
                      <a:gd name="connsiteY13" fmla="*/ 1200329 h 1200329"/>
                      <a:gd name="connsiteX14" fmla="*/ 1123428 w 4824536"/>
                      <a:gd name="connsiteY14" fmla="*/ 1200329 h 1200329"/>
                      <a:gd name="connsiteX15" fmla="*/ 0 w 4824536"/>
                      <a:gd name="connsiteY15" fmla="*/ 1200329 h 1200329"/>
                      <a:gd name="connsiteX16" fmla="*/ 0 w 4824536"/>
                      <a:gd name="connsiteY16" fmla="*/ 576158 h 1200329"/>
                      <a:gd name="connsiteX17" fmla="*/ 0 w 4824536"/>
                      <a:gd name="connsiteY17"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4536" h="1200329" extrusionOk="0">
                        <a:moveTo>
                          <a:pt x="0" y="0"/>
                        </a:moveTo>
                        <a:cubicBezTo>
                          <a:pt x="366627" y="452"/>
                          <a:pt x="490052" y="21015"/>
                          <a:pt x="737465" y="0"/>
                        </a:cubicBezTo>
                        <a:cubicBezTo>
                          <a:pt x="984878" y="-21015"/>
                          <a:pt x="1181776" y="31483"/>
                          <a:pt x="1523175" y="0"/>
                        </a:cubicBezTo>
                        <a:cubicBezTo>
                          <a:pt x="1864574" y="-31483"/>
                          <a:pt x="1847011" y="-24505"/>
                          <a:pt x="2164149" y="0"/>
                        </a:cubicBezTo>
                        <a:cubicBezTo>
                          <a:pt x="2481287" y="24505"/>
                          <a:pt x="2490076" y="-2048"/>
                          <a:pt x="2805123" y="0"/>
                        </a:cubicBezTo>
                        <a:cubicBezTo>
                          <a:pt x="3120170" y="2048"/>
                          <a:pt x="3322126" y="-27667"/>
                          <a:pt x="3542588" y="0"/>
                        </a:cubicBezTo>
                        <a:cubicBezTo>
                          <a:pt x="3763051" y="27667"/>
                          <a:pt x="4406336" y="37177"/>
                          <a:pt x="4824536" y="0"/>
                        </a:cubicBezTo>
                        <a:cubicBezTo>
                          <a:pt x="4800316" y="267208"/>
                          <a:pt x="4831979" y="426453"/>
                          <a:pt x="4824536" y="564155"/>
                        </a:cubicBezTo>
                        <a:cubicBezTo>
                          <a:pt x="4817093" y="701858"/>
                          <a:pt x="4851987" y="921705"/>
                          <a:pt x="4824536" y="1200329"/>
                        </a:cubicBezTo>
                        <a:cubicBezTo>
                          <a:pt x="4557190" y="1198825"/>
                          <a:pt x="4473513" y="1201814"/>
                          <a:pt x="4183562" y="1200329"/>
                        </a:cubicBezTo>
                        <a:cubicBezTo>
                          <a:pt x="3893611" y="1198844"/>
                          <a:pt x="3858190" y="1184216"/>
                          <a:pt x="3590833" y="1200329"/>
                        </a:cubicBezTo>
                        <a:cubicBezTo>
                          <a:pt x="3323476" y="1216442"/>
                          <a:pt x="3132273" y="1202813"/>
                          <a:pt x="2901614" y="1200329"/>
                        </a:cubicBezTo>
                        <a:cubicBezTo>
                          <a:pt x="2670955" y="1197845"/>
                          <a:pt x="2446157" y="1198278"/>
                          <a:pt x="2260640" y="1200329"/>
                        </a:cubicBezTo>
                        <a:cubicBezTo>
                          <a:pt x="2075123" y="1202380"/>
                          <a:pt x="1859026" y="1210286"/>
                          <a:pt x="1667911" y="1200329"/>
                        </a:cubicBezTo>
                        <a:cubicBezTo>
                          <a:pt x="1476796" y="1190372"/>
                          <a:pt x="1346615" y="1215474"/>
                          <a:pt x="1123428" y="1200329"/>
                        </a:cubicBezTo>
                        <a:cubicBezTo>
                          <a:pt x="900241" y="1185184"/>
                          <a:pt x="324601" y="1170269"/>
                          <a:pt x="0" y="1200329"/>
                        </a:cubicBezTo>
                        <a:cubicBezTo>
                          <a:pt x="-23195" y="892253"/>
                          <a:pt x="-22858" y="835522"/>
                          <a:pt x="0" y="576158"/>
                        </a:cubicBezTo>
                        <a:cubicBezTo>
                          <a:pt x="22858" y="316794"/>
                          <a:pt x="-16109" y="233632"/>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mj-ea"/>
              <a:ea typeface="+mj-ea"/>
            </a:endParaRPr>
          </a:p>
        </p:txBody>
      </p:sp>
      <p:grpSp>
        <p:nvGrpSpPr>
          <p:cNvPr id="5" name="组合 4">
            <a:extLst>
              <a:ext uri="{FF2B5EF4-FFF2-40B4-BE49-F238E27FC236}">
                <a16:creationId xmlns:a16="http://schemas.microsoft.com/office/drawing/2014/main" id="{8A89A549-BD24-2D4F-B4A2-A51C7EEF36FD}"/>
              </a:ext>
            </a:extLst>
          </p:cNvPr>
          <p:cNvGrpSpPr/>
          <p:nvPr/>
        </p:nvGrpSpPr>
        <p:grpSpPr>
          <a:xfrm>
            <a:off x="1066840" y="1579116"/>
            <a:ext cx="4179894" cy="887487"/>
            <a:chOff x="8189503" y="1633419"/>
            <a:chExt cx="4181528" cy="887833"/>
          </a:xfrm>
        </p:grpSpPr>
        <p:sp>
          <p:nvSpPr>
            <p:cNvPr id="6" name="矩形 17">
              <a:extLst>
                <a:ext uri="{FF2B5EF4-FFF2-40B4-BE49-F238E27FC236}">
                  <a16:creationId xmlns:a16="http://schemas.microsoft.com/office/drawing/2014/main" id="{2F2FE708-3C99-3C41-BF87-A2395992A06A}"/>
                </a:ext>
              </a:extLst>
            </p:cNvPr>
            <p:cNvSpPr/>
            <p:nvPr/>
          </p:nvSpPr>
          <p:spPr>
            <a:xfrm>
              <a:off x="8189503" y="1895196"/>
              <a:ext cx="856105" cy="307768"/>
            </a:xfrm>
            <a:prstGeom prst="rect">
              <a:avLst/>
            </a:prstGeom>
          </p:spPr>
          <p:txBody>
            <a:bodyPr wrap="square" lIns="0" tIns="0" rIns="0" bIns="0">
              <a:spAutoFit/>
            </a:bodyPr>
            <a:lstStyle/>
            <a:p>
              <a:pPr algn="ctr" defTabSz="913746"/>
              <a:r>
                <a:rPr lang="zh-CN" altLang="en-US" sz="1999" b="1" dirty="0">
                  <a:solidFill>
                    <a:srgbClr val="374154"/>
                  </a:solidFill>
                  <a:latin typeface="+mj-ea"/>
                  <a:ea typeface="+mj-ea"/>
                  <a:cs typeface="Arial" pitchFamily="34" charset="0"/>
                  <a:sym typeface="Huawei Sans" panose="020C0503030203020204" pitchFamily="34" charset="0"/>
                </a:rPr>
                <a:t>内存墙</a:t>
              </a:r>
              <a:endParaRPr lang="zh-CN" altLang="en-US" sz="1999" dirty="0">
                <a:solidFill>
                  <a:srgbClr val="374154"/>
                </a:solidFill>
                <a:latin typeface="+mj-ea"/>
                <a:ea typeface="+mj-ea"/>
                <a:cs typeface="Arial" pitchFamily="34" charset="0"/>
              </a:endParaRPr>
            </a:p>
          </p:txBody>
        </p:sp>
        <p:sp>
          <p:nvSpPr>
            <p:cNvPr id="7" name="矩形 6">
              <a:extLst>
                <a:ext uri="{FF2B5EF4-FFF2-40B4-BE49-F238E27FC236}">
                  <a16:creationId xmlns:a16="http://schemas.microsoft.com/office/drawing/2014/main" id="{01E2EC1F-7F22-124C-B58D-9412498CBF01}"/>
                </a:ext>
              </a:extLst>
            </p:cNvPr>
            <p:cNvSpPr/>
            <p:nvPr/>
          </p:nvSpPr>
          <p:spPr>
            <a:xfrm>
              <a:off x="9120592" y="1633419"/>
              <a:ext cx="3250439" cy="887833"/>
            </a:xfrm>
            <a:prstGeom prst="rect">
              <a:avLst/>
            </a:prstGeom>
          </p:spPr>
          <p:txBody>
            <a:bodyPr wrap="square">
              <a:spAutoFit/>
            </a:bodyPr>
            <a:lstStyle/>
            <a:p>
              <a:pPr defTabSz="913746">
                <a:lnSpc>
                  <a:spcPct val="150000"/>
                </a:lnSpc>
              </a:pPr>
              <a:r>
                <a:rPr lang="en-US" altLang="zh-CN" sz="1200" dirty="0">
                  <a:solidFill>
                    <a:srgbClr val="374154"/>
                  </a:solidFill>
                  <a:latin typeface="+mj-ea"/>
                  <a:ea typeface="+mj-ea"/>
                  <a:cs typeface="Arial" pitchFamily="34" charset="0"/>
                </a:rPr>
                <a:t>200B</a:t>
              </a:r>
              <a:r>
                <a:rPr lang="zh-CN" altLang="en-US" sz="1200" dirty="0">
                  <a:solidFill>
                    <a:srgbClr val="374154"/>
                  </a:solidFill>
                  <a:latin typeface="+mj-ea"/>
                  <a:ea typeface="+mj-ea"/>
                  <a:cs typeface="Arial" pitchFamily="34" charset="0"/>
                </a:rPr>
                <a:t>参数，参数内存占用</a:t>
              </a:r>
              <a:r>
                <a:rPr lang="en-US" altLang="zh-CN" sz="1200" dirty="0">
                  <a:solidFill>
                    <a:srgbClr val="374154"/>
                  </a:solidFill>
                  <a:latin typeface="+mj-ea"/>
                  <a:ea typeface="+mj-ea"/>
                  <a:cs typeface="Arial" pitchFamily="34" charset="0"/>
                </a:rPr>
                <a:t>754GB</a:t>
              </a:r>
              <a:r>
                <a:rPr lang="zh-CN" altLang="en-US" sz="1200" dirty="0">
                  <a:solidFill>
                    <a:srgbClr val="374154"/>
                  </a:solidFill>
                  <a:latin typeface="+mj-ea"/>
                  <a:ea typeface="+mj-ea"/>
                  <a:cs typeface="Arial" pitchFamily="34" charset="0"/>
                </a:rPr>
                <a:t>内存，训练过程需要</a:t>
              </a:r>
              <a:r>
                <a:rPr lang="en-US" altLang="zh-CN" sz="1200" dirty="0">
                  <a:solidFill>
                    <a:srgbClr val="374154"/>
                  </a:solidFill>
                  <a:latin typeface="+mj-ea"/>
                  <a:ea typeface="+mj-ea"/>
                  <a:cs typeface="Arial" pitchFamily="34" charset="0"/>
                </a:rPr>
                <a:t>3500GB+</a:t>
              </a:r>
              <a:r>
                <a:rPr lang="zh-CN" altLang="en-US" sz="1200" dirty="0">
                  <a:solidFill>
                    <a:srgbClr val="374154"/>
                  </a:solidFill>
                  <a:latin typeface="+mj-ea"/>
                  <a:ea typeface="+mj-ea"/>
                  <a:cs typeface="Arial" pitchFamily="34" charset="0"/>
                </a:rPr>
                <a:t>内存（权重</a:t>
              </a:r>
              <a:r>
                <a:rPr lang="en-US" altLang="zh-CN" sz="1200" dirty="0">
                  <a:solidFill>
                    <a:srgbClr val="374154"/>
                  </a:solidFill>
                  <a:latin typeface="+mj-ea"/>
                  <a:ea typeface="+mj-ea"/>
                  <a:cs typeface="Arial" pitchFamily="34" charset="0"/>
                </a:rPr>
                <a:t>+</a:t>
              </a:r>
              <a:r>
                <a:rPr lang="zh-CN" altLang="en-US" sz="1200" dirty="0">
                  <a:solidFill>
                    <a:srgbClr val="374154"/>
                  </a:solidFill>
                  <a:latin typeface="+mj-ea"/>
                  <a:ea typeface="+mj-ea"/>
                  <a:cs typeface="Arial" pitchFamily="34" charset="0"/>
                </a:rPr>
                <a:t>激活</a:t>
              </a:r>
              <a:r>
                <a:rPr lang="en-US" altLang="zh-CN" sz="1200" dirty="0">
                  <a:solidFill>
                    <a:srgbClr val="374154"/>
                  </a:solidFill>
                  <a:latin typeface="+mj-ea"/>
                  <a:ea typeface="+mj-ea"/>
                  <a:cs typeface="Arial" pitchFamily="34" charset="0"/>
                </a:rPr>
                <a:t>+</a:t>
              </a:r>
              <a:r>
                <a:rPr lang="zh-CN" altLang="en-US" sz="1200" dirty="0">
                  <a:solidFill>
                    <a:srgbClr val="374154"/>
                  </a:solidFill>
                  <a:latin typeface="+mj-ea"/>
                  <a:ea typeface="+mj-ea"/>
                  <a:cs typeface="Arial" pitchFamily="34" charset="0"/>
                </a:rPr>
                <a:t>优化器状态），一个模型需要</a:t>
              </a:r>
              <a:r>
                <a:rPr lang="en-US" altLang="zh-CN" sz="1200" dirty="0">
                  <a:solidFill>
                    <a:srgbClr val="374154"/>
                  </a:solidFill>
                  <a:latin typeface="+mj-ea"/>
                  <a:ea typeface="+mj-ea"/>
                  <a:cs typeface="Arial" pitchFamily="34" charset="0"/>
                </a:rPr>
                <a:t>100</a:t>
              </a:r>
              <a:r>
                <a:rPr lang="zh-CN" altLang="en-US" sz="1200" dirty="0">
                  <a:solidFill>
                    <a:srgbClr val="374154"/>
                  </a:solidFill>
                  <a:latin typeface="+mj-ea"/>
                  <a:ea typeface="+mj-ea"/>
                  <a:cs typeface="Arial" pitchFamily="34" charset="0"/>
                </a:rPr>
                <a:t>多张卡才能存放下</a:t>
              </a:r>
            </a:p>
          </p:txBody>
        </p:sp>
      </p:grpSp>
      <p:grpSp>
        <p:nvGrpSpPr>
          <p:cNvPr id="9" name="组合 8">
            <a:extLst>
              <a:ext uri="{FF2B5EF4-FFF2-40B4-BE49-F238E27FC236}">
                <a16:creationId xmlns:a16="http://schemas.microsoft.com/office/drawing/2014/main" id="{E0199751-0F33-F149-AA4C-EF9229954E4D}"/>
              </a:ext>
            </a:extLst>
          </p:cNvPr>
          <p:cNvGrpSpPr/>
          <p:nvPr/>
        </p:nvGrpSpPr>
        <p:grpSpPr>
          <a:xfrm>
            <a:off x="6762002" y="1360090"/>
            <a:ext cx="4179894" cy="1200329"/>
            <a:chOff x="8189503" y="1505777"/>
            <a:chExt cx="4181528" cy="1200797"/>
          </a:xfrm>
        </p:grpSpPr>
        <p:sp>
          <p:nvSpPr>
            <p:cNvPr id="10" name="矩形 17">
              <a:extLst>
                <a:ext uri="{FF2B5EF4-FFF2-40B4-BE49-F238E27FC236}">
                  <a16:creationId xmlns:a16="http://schemas.microsoft.com/office/drawing/2014/main" id="{18DC2616-46B9-8340-B593-4211EA64287D}"/>
                </a:ext>
              </a:extLst>
            </p:cNvPr>
            <p:cNvSpPr/>
            <p:nvPr/>
          </p:nvSpPr>
          <p:spPr>
            <a:xfrm>
              <a:off x="8189503" y="1966787"/>
              <a:ext cx="856105" cy="307768"/>
            </a:xfrm>
            <a:prstGeom prst="rect">
              <a:avLst/>
            </a:prstGeom>
          </p:spPr>
          <p:txBody>
            <a:bodyPr wrap="square" lIns="0" tIns="0" rIns="0" bIns="0">
              <a:spAutoFit/>
            </a:bodyPr>
            <a:lstStyle/>
            <a:p>
              <a:pPr algn="ctr" defTabSz="913746"/>
              <a:r>
                <a:rPr lang="zh-CN" altLang="en-US" sz="1999" b="1" dirty="0">
                  <a:solidFill>
                    <a:srgbClr val="374154"/>
                  </a:solidFill>
                  <a:latin typeface="+mj-ea"/>
                  <a:ea typeface="+mj-ea"/>
                  <a:cs typeface="Arial" pitchFamily="34" charset="0"/>
                  <a:sym typeface="Huawei Sans" panose="020C0503030203020204" pitchFamily="34" charset="0"/>
                </a:rPr>
                <a:t>性能墙</a:t>
              </a:r>
              <a:endParaRPr lang="zh-CN" altLang="en-US" sz="1999" dirty="0">
                <a:solidFill>
                  <a:srgbClr val="374154"/>
                </a:solidFill>
                <a:latin typeface="+mj-ea"/>
                <a:ea typeface="+mj-ea"/>
                <a:cs typeface="Arial" pitchFamily="34" charset="0"/>
              </a:endParaRPr>
            </a:p>
          </p:txBody>
        </p:sp>
        <p:sp>
          <p:nvSpPr>
            <p:cNvPr id="11" name="矩形 10">
              <a:extLst>
                <a:ext uri="{FF2B5EF4-FFF2-40B4-BE49-F238E27FC236}">
                  <a16:creationId xmlns:a16="http://schemas.microsoft.com/office/drawing/2014/main" id="{E6A3738C-422D-B64E-9932-6C5D52A6484F}"/>
                </a:ext>
              </a:extLst>
            </p:cNvPr>
            <p:cNvSpPr/>
            <p:nvPr/>
          </p:nvSpPr>
          <p:spPr>
            <a:xfrm>
              <a:off x="9120592" y="1505777"/>
              <a:ext cx="3250439" cy="1200797"/>
            </a:xfrm>
            <a:prstGeom prst="rect">
              <a:avLst/>
            </a:prstGeom>
          </p:spPr>
          <p:txBody>
            <a:bodyPr wrap="square">
              <a:spAutoFit/>
            </a:bodyPr>
            <a:lstStyle/>
            <a:p>
              <a:pPr defTabSz="913746">
                <a:lnSpc>
                  <a:spcPct val="150000"/>
                </a:lnSpc>
              </a:pPr>
              <a:r>
                <a:rPr lang="zh-CN" altLang="en-US" sz="1200" dirty="0">
                  <a:solidFill>
                    <a:srgbClr val="374154"/>
                  </a:solidFill>
                  <a:latin typeface="+mj-ea"/>
                  <a:ea typeface="+mj-ea"/>
                  <a:cs typeface="Arial" pitchFamily="34" charset="0"/>
                </a:rPr>
                <a:t>大规模训练技术中，不仅要求</a:t>
              </a:r>
              <a:r>
                <a:rPr lang="en-US" altLang="zh-CN" sz="1200" dirty="0">
                  <a:solidFill>
                    <a:srgbClr val="374154"/>
                  </a:solidFill>
                  <a:latin typeface="+mj-ea"/>
                  <a:ea typeface="+mj-ea"/>
                  <a:cs typeface="Arial" pitchFamily="34" charset="0"/>
                </a:rPr>
                <a:t>AI</a:t>
              </a:r>
              <a:r>
                <a:rPr lang="zh-CN" altLang="en-US" sz="1200" dirty="0">
                  <a:solidFill>
                    <a:srgbClr val="374154"/>
                  </a:solidFill>
                  <a:latin typeface="+mj-ea"/>
                  <a:ea typeface="+mj-ea"/>
                  <a:cs typeface="Arial" pitchFamily="34" charset="0"/>
                </a:rPr>
                <a:t>芯片的计算性能足够强悍，同时也依赖于</a:t>
              </a:r>
              <a:r>
                <a:rPr lang="en-US" altLang="zh-CN" sz="1200" dirty="0">
                  <a:solidFill>
                    <a:srgbClr val="374154"/>
                  </a:solidFill>
                  <a:latin typeface="+mj-ea"/>
                  <a:ea typeface="+mj-ea"/>
                  <a:cs typeface="Arial" pitchFamily="34" charset="0"/>
                </a:rPr>
                <a:t>AI</a:t>
              </a:r>
              <a:r>
                <a:rPr lang="zh-CN" altLang="en-US" sz="1200" dirty="0">
                  <a:solidFill>
                    <a:srgbClr val="374154"/>
                  </a:solidFill>
                  <a:latin typeface="+mj-ea"/>
                  <a:ea typeface="+mj-ea"/>
                  <a:cs typeface="Arial" pitchFamily="34" charset="0"/>
                </a:rPr>
                <a:t>框架的大规模分布式训练的运行和调度效率，以及在分布式并行等各种优化手段的权衡。</a:t>
              </a:r>
            </a:p>
          </p:txBody>
        </p:sp>
      </p:grpSp>
      <p:grpSp>
        <p:nvGrpSpPr>
          <p:cNvPr id="17" name="组合 16">
            <a:extLst>
              <a:ext uri="{FF2B5EF4-FFF2-40B4-BE49-F238E27FC236}">
                <a16:creationId xmlns:a16="http://schemas.microsoft.com/office/drawing/2014/main" id="{1AE01BFB-65B9-5944-8259-6826196E2F9D}"/>
              </a:ext>
            </a:extLst>
          </p:cNvPr>
          <p:cNvGrpSpPr/>
          <p:nvPr/>
        </p:nvGrpSpPr>
        <p:grpSpPr>
          <a:xfrm>
            <a:off x="6767973" y="3103713"/>
            <a:ext cx="4173923" cy="610488"/>
            <a:chOff x="8195476" y="1835515"/>
            <a:chExt cx="4175555" cy="610726"/>
          </a:xfrm>
        </p:grpSpPr>
        <p:sp>
          <p:nvSpPr>
            <p:cNvPr id="18" name="矩形 17">
              <a:extLst>
                <a:ext uri="{FF2B5EF4-FFF2-40B4-BE49-F238E27FC236}">
                  <a16:creationId xmlns:a16="http://schemas.microsoft.com/office/drawing/2014/main" id="{29A26925-CF56-4D4B-9867-E7ED135FD845}"/>
                </a:ext>
              </a:extLst>
            </p:cNvPr>
            <p:cNvSpPr/>
            <p:nvPr/>
          </p:nvSpPr>
          <p:spPr>
            <a:xfrm>
              <a:off x="8195476" y="2004922"/>
              <a:ext cx="856105" cy="307768"/>
            </a:xfrm>
            <a:prstGeom prst="rect">
              <a:avLst/>
            </a:prstGeom>
          </p:spPr>
          <p:txBody>
            <a:bodyPr wrap="square" lIns="0" tIns="0" rIns="0" bIns="0">
              <a:spAutoFit/>
            </a:bodyPr>
            <a:lstStyle/>
            <a:p>
              <a:pPr algn="ctr" defTabSz="913746"/>
              <a:r>
                <a:rPr lang="zh-CN" altLang="en-US" sz="1999" b="1" dirty="0">
                  <a:solidFill>
                    <a:srgbClr val="374154"/>
                  </a:solidFill>
                  <a:latin typeface="+mj-ea"/>
                  <a:ea typeface="+mj-ea"/>
                  <a:cs typeface="Arial" pitchFamily="34" charset="0"/>
                  <a:sym typeface="Huawei Sans" panose="020C0503030203020204" pitchFamily="34" charset="0"/>
                </a:rPr>
                <a:t>调优墙</a:t>
              </a:r>
              <a:endParaRPr lang="zh-CN" altLang="en-US" sz="1999" dirty="0">
                <a:solidFill>
                  <a:srgbClr val="374154"/>
                </a:solidFill>
                <a:latin typeface="+mj-ea"/>
                <a:ea typeface="+mj-ea"/>
                <a:cs typeface="Arial" pitchFamily="34" charset="0"/>
              </a:endParaRPr>
            </a:p>
          </p:txBody>
        </p:sp>
        <p:sp>
          <p:nvSpPr>
            <p:cNvPr id="19" name="矩形 18">
              <a:extLst>
                <a:ext uri="{FF2B5EF4-FFF2-40B4-BE49-F238E27FC236}">
                  <a16:creationId xmlns:a16="http://schemas.microsoft.com/office/drawing/2014/main" id="{10EE61BA-5B5A-564A-AB6D-803D3C59CA14}"/>
                </a:ext>
              </a:extLst>
            </p:cNvPr>
            <p:cNvSpPr/>
            <p:nvPr/>
          </p:nvSpPr>
          <p:spPr>
            <a:xfrm>
              <a:off x="9120592" y="1835515"/>
              <a:ext cx="3250439" cy="610726"/>
            </a:xfrm>
            <a:prstGeom prst="rect">
              <a:avLst/>
            </a:prstGeom>
          </p:spPr>
          <p:txBody>
            <a:bodyPr wrap="square">
              <a:spAutoFit/>
            </a:bodyPr>
            <a:lstStyle/>
            <a:p>
              <a:pPr defTabSz="913746">
                <a:lnSpc>
                  <a:spcPct val="150000"/>
                </a:lnSpc>
              </a:pPr>
              <a:r>
                <a:rPr lang="zh-CN" altLang="en-US" sz="1200" dirty="0">
                  <a:solidFill>
                    <a:srgbClr val="374154"/>
                  </a:solidFill>
                  <a:latin typeface="+mj-ea"/>
                  <a:ea typeface="+mj-ea"/>
                  <a:cs typeface="Arial" pitchFamily="34" charset="0"/>
                </a:rPr>
                <a:t>在数千节点的集群上，要保证计算的正确性</a:t>
              </a:r>
              <a:r>
                <a:rPr lang="en-US" altLang="zh-CN" sz="1200" dirty="0">
                  <a:solidFill>
                    <a:srgbClr val="374154"/>
                  </a:solidFill>
                  <a:latin typeface="+mj-ea"/>
                  <a:ea typeface="+mj-ea"/>
                  <a:cs typeface="Arial" pitchFamily="34" charset="0"/>
                </a:rPr>
                <a:t>/</a:t>
              </a:r>
              <a:r>
                <a:rPr lang="zh-CN" altLang="en-US" sz="1200" dirty="0">
                  <a:solidFill>
                    <a:srgbClr val="374154"/>
                  </a:solidFill>
                  <a:latin typeface="+mj-ea"/>
                  <a:ea typeface="+mj-ea"/>
                  <a:cs typeface="Arial" pitchFamily="34" charset="0"/>
                </a:rPr>
                <a:t>性能</a:t>
              </a:r>
              <a:r>
                <a:rPr lang="en-US" altLang="zh-CN" sz="1200" dirty="0">
                  <a:solidFill>
                    <a:srgbClr val="374154"/>
                  </a:solidFill>
                  <a:latin typeface="+mj-ea"/>
                  <a:ea typeface="+mj-ea"/>
                  <a:cs typeface="Arial" pitchFamily="34" charset="0"/>
                </a:rPr>
                <a:t>/</a:t>
              </a:r>
              <a:r>
                <a:rPr lang="zh-CN" altLang="en-US" sz="1200" dirty="0">
                  <a:solidFill>
                    <a:srgbClr val="374154"/>
                  </a:solidFill>
                  <a:latin typeface="+mj-ea"/>
                  <a:ea typeface="+mj-ea"/>
                  <a:cs typeface="Arial" pitchFamily="34" charset="0"/>
                </a:rPr>
                <a:t>可用性，手工分布式难免全面兼顾</a:t>
              </a:r>
            </a:p>
          </p:txBody>
        </p:sp>
      </p:grpSp>
      <p:sp>
        <p:nvSpPr>
          <p:cNvPr id="20" name="矩形 19">
            <a:extLst>
              <a:ext uri="{FF2B5EF4-FFF2-40B4-BE49-F238E27FC236}">
                <a16:creationId xmlns:a16="http://schemas.microsoft.com/office/drawing/2014/main" id="{10F9F990-370F-2E4A-B08A-F5D8A5490A6E}"/>
              </a:ext>
            </a:extLst>
          </p:cNvPr>
          <p:cNvSpPr/>
          <p:nvPr/>
        </p:nvSpPr>
        <p:spPr>
          <a:xfrm>
            <a:off x="4940152" y="4364695"/>
            <a:ext cx="5262685" cy="1422890"/>
          </a:xfrm>
          <a:prstGeom prst="rect">
            <a:avLst/>
          </a:prstGeom>
        </p:spPr>
        <p:txBody>
          <a:bodyPr wrap="square">
            <a:spAutoFit/>
          </a:bodyPr>
          <a:lstStyle/>
          <a:p>
            <a:pPr>
              <a:lnSpc>
                <a:spcPct val="150000"/>
              </a:lnSpc>
            </a:pPr>
            <a:r>
              <a:rPr lang="zh-CN" altLang="en-US" sz="2000" b="1" dirty="0">
                <a:solidFill>
                  <a:srgbClr val="FFC000"/>
                </a:solidFill>
                <a:latin typeface="+mj-ea"/>
                <a:ea typeface="+mj-ea"/>
              </a:rPr>
              <a:t>大模型的分布式训练</a:t>
            </a:r>
            <a:endParaRPr lang="en-US" altLang="zh-CN" sz="2000" b="1" dirty="0">
              <a:solidFill>
                <a:srgbClr val="FFC000"/>
              </a:solidFill>
              <a:latin typeface="+mj-ea"/>
              <a:ea typeface="+mj-ea"/>
            </a:endParaRPr>
          </a:p>
          <a:p>
            <a:pPr>
              <a:lnSpc>
                <a:spcPct val="150000"/>
              </a:lnSpc>
            </a:pPr>
            <a:r>
              <a:rPr lang="zh-CN" altLang="en-US" sz="2000" b="1" dirty="0">
                <a:solidFill>
                  <a:srgbClr val="FFC000"/>
                </a:solidFill>
                <a:latin typeface="+mj-ea"/>
                <a:ea typeface="+mj-ea"/>
              </a:rPr>
              <a:t>考验的是算法、数据、框架、资源调度等</a:t>
            </a:r>
            <a:endParaRPr lang="en-US" altLang="zh-CN" sz="2000" b="1" dirty="0">
              <a:solidFill>
                <a:srgbClr val="FFC000"/>
              </a:solidFill>
              <a:latin typeface="+mj-ea"/>
              <a:ea typeface="+mj-ea"/>
            </a:endParaRPr>
          </a:p>
          <a:p>
            <a:pPr>
              <a:lnSpc>
                <a:spcPct val="150000"/>
              </a:lnSpc>
            </a:pPr>
            <a:r>
              <a:rPr lang="zh-CN" altLang="en-US" sz="2000" b="1" dirty="0">
                <a:solidFill>
                  <a:srgbClr val="FFC000"/>
                </a:solidFill>
                <a:latin typeface="+mj-ea"/>
                <a:ea typeface="+mj-ea"/>
              </a:rPr>
              <a:t>全栈和全流程的综合能力</a:t>
            </a:r>
          </a:p>
        </p:txBody>
      </p:sp>
      <p:sp>
        <p:nvSpPr>
          <p:cNvPr id="21" name="标题 1">
            <a:extLst>
              <a:ext uri="{FF2B5EF4-FFF2-40B4-BE49-F238E27FC236}">
                <a16:creationId xmlns:a16="http://schemas.microsoft.com/office/drawing/2014/main" id="{F269224A-A9CA-B641-ADCF-ABAC7469CEEB}"/>
              </a:ext>
            </a:extLst>
          </p:cNvPr>
          <p:cNvSpPr>
            <a:spLocks noGrp="1"/>
          </p:cNvSpPr>
          <p:nvPr>
            <p:ph type="title"/>
          </p:nvPr>
        </p:nvSpPr>
        <p:spPr/>
        <p:txBody>
          <a:bodyPr/>
          <a:lstStyle/>
          <a:p>
            <a:r>
              <a:rPr kumimoji="1" lang="zh-CN" altLang="en-US" sz="2800" dirty="0">
                <a:latin typeface="+mj-ea"/>
                <a:ea typeface="+mj-ea"/>
                <a:cs typeface="Arial" pitchFamily="34" charset="0"/>
              </a:rPr>
              <a:t>大模型训练挑战</a:t>
            </a:r>
          </a:p>
        </p:txBody>
      </p:sp>
      <p:grpSp>
        <p:nvGrpSpPr>
          <p:cNvPr id="23" name="组合 22">
            <a:extLst>
              <a:ext uri="{FF2B5EF4-FFF2-40B4-BE49-F238E27FC236}">
                <a16:creationId xmlns:a16="http://schemas.microsoft.com/office/drawing/2014/main" id="{E27DA225-EFD8-A545-B22D-D05D9F4218CA}"/>
              </a:ext>
            </a:extLst>
          </p:cNvPr>
          <p:cNvGrpSpPr/>
          <p:nvPr/>
        </p:nvGrpSpPr>
        <p:grpSpPr>
          <a:xfrm>
            <a:off x="1066840" y="2866468"/>
            <a:ext cx="4179894" cy="1167371"/>
            <a:chOff x="8189503" y="1484504"/>
            <a:chExt cx="4181528" cy="1167826"/>
          </a:xfrm>
        </p:grpSpPr>
        <p:sp>
          <p:nvSpPr>
            <p:cNvPr id="24" name="矩形 17">
              <a:extLst>
                <a:ext uri="{FF2B5EF4-FFF2-40B4-BE49-F238E27FC236}">
                  <a16:creationId xmlns:a16="http://schemas.microsoft.com/office/drawing/2014/main" id="{11C33A3D-C9E5-6B43-A8A0-5E0A0F7E8C97}"/>
                </a:ext>
              </a:extLst>
            </p:cNvPr>
            <p:cNvSpPr/>
            <p:nvPr/>
          </p:nvSpPr>
          <p:spPr>
            <a:xfrm>
              <a:off x="8189503" y="1895196"/>
              <a:ext cx="856105" cy="307768"/>
            </a:xfrm>
            <a:prstGeom prst="rect">
              <a:avLst/>
            </a:prstGeom>
          </p:spPr>
          <p:txBody>
            <a:bodyPr wrap="square" lIns="0" tIns="0" rIns="0" bIns="0">
              <a:spAutoFit/>
            </a:bodyPr>
            <a:lstStyle/>
            <a:p>
              <a:pPr algn="ctr" defTabSz="913746"/>
              <a:r>
                <a:rPr lang="zh-CN" altLang="en-US" sz="1999" b="1" dirty="0">
                  <a:solidFill>
                    <a:srgbClr val="374154"/>
                  </a:solidFill>
                  <a:latin typeface="+mj-ea"/>
                  <a:ea typeface="+mj-ea"/>
                  <a:cs typeface="Arial" pitchFamily="34" charset="0"/>
                  <a:sym typeface="Huawei Sans" panose="020C0503030203020204" pitchFamily="34" charset="0"/>
                </a:rPr>
                <a:t>通讯墙</a:t>
              </a:r>
              <a:endParaRPr lang="zh-CN" altLang="en-US" sz="1999" dirty="0">
                <a:solidFill>
                  <a:srgbClr val="374154"/>
                </a:solidFill>
                <a:latin typeface="+mj-ea"/>
                <a:ea typeface="+mj-ea"/>
                <a:cs typeface="Arial" pitchFamily="34" charset="0"/>
              </a:endParaRPr>
            </a:p>
          </p:txBody>
        </p:sp>
        <p:sp>
          <p:nvSpPr>
            <p:cNvPr id="25" name="矩形 24">
              <a:extLst>
                <a:ext uri="{FF2B5EF4-FFF2-40B4-BE49-F238E27FC236}">
                  <a16:creationId xmlns:a16="http://schemas.microsoft.com/office/drawing/2014/main" id="{AFF5B89C-FD4F-A14A-A9B4-6D76911E885B}"/>
                </a:ext>
              </a:extLst>
            </p:cNvPr>
            <p:cNvSpPr/>
            <p:nvPr/>
          </p:nvSpPr>
          <p:spPr>
            <a:xfrm>
              <a:off x="9120592" y="1484504"/>
              <a:ext cx="3250439" cy="1167826"/>
            </a:xfrm>
            <a:prstGeom prst="rect">
              <a:avLst/>
            </a:prstGeom>
          </p:spPr>
          <p:txBody>
            <a:bodyPr wrap="square">
              <a:spAutoFit/>
            </a:bodyPr>
            <a:lstStyle/>
            <a:p>
              <a:pPr defTabSz="913746">
                <a:lnSpc>
                  <a:spcPct val="150000"/>
                </a:lnSpc>
              </a:pPr>
              <a:r>
                <a:rPr lang="zh-CN" altLang="en-US" sz="1200" dirty="0">
                  <a:solidFill>
                    <a:srgbClr val="374154"/>
                  </a:solidFill>
                  <a:latin typeface="+mj-ea"/>
                  <a:ea typeface="+mj-ea"/>
                  <a:cs typeface="Arial" pitchFamily="34" charset="0"/>
                </a:rPr>
                <a:t>通讯过程，需要综合考虑数据参数量、计算量、计算类型、数据样本量、集群带宽拓扑和通讯策略等不同的因素，才能设计出性能较优的切分策略，最大化利用通讯效率，提高通讯比。</a:t>
              </a:r>
            </a:p>
          </p:txBody>
        </p:sp>
      </p:grpSp>
      <p:sp>
        <p:nvSpPr>
          <p:cNvPr id="26" name="矩形 25">
            <a:extLst>
              <a:ext uri="{FF2B5EF4-FFF2-40B4-BE49-F238E27FC236}">
                <a16:creationId xmlns:a16="http://schemas.microsoft.com/office/drawing/2014/main" id="{C8046458-4B51-9948-99CE-0671509C35A2}"/>
              </a:ext>
            </a:extLst>
          </p:cNvPr>
          <p:cNvSpPr/>
          <p:nvPr/>
        </p:nvSpPr>
        <p:spPr bwMode="auto">
          <a:xfrm>
            <a:off x="697781" y="2876743"/>
            <a:ext cx="4824536" cy="1200329"/>
          </a:xfrm>
          <a:prstGeom prst="rect">
            <a:avLst/>
          </a:prstGeom>
          <a:no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3325308363">
                  <a:custGeom>
                    <a:avLst/>
                    <a:gdLst>
                      <a:gd name="connsiteX0" fmla="*/ 0 w 4824536"/>
                      <a:gd name="connsiteY0" fmla="*/ 0 h 1200329"/>
                      <a:gd name="connsiteX1" fmla="*/ 737465 w 4824536"/>
                      <a:gd name="connsiteY1" fmla="*/ 0 h 1200329"/>
                      <a:gd name="connsiteX2" fmla="*/ 1523175 w 4824536"/>
                      <a:gd name="connsiteY2" fmla="*/ 0 h 1200329"/>
                      <a:gd name="connsiteX3" fmla="*/ 2164149 w 4824536"/>
                      <a:gd name="connsiteY3" fmla="*/ 0 h 1200329"/>
                      <a:gd name="connsiteX4" fmla="*/ 2805123 w 4824536"/>
                      <a:gd name="connsiteY4" fmla="*/ 0 h 1200329"/>
                      <a:gd name="connsiteX5" fmla="*/ 3542588 w 4824536"/>
                      <a:gd name="connsiteY5" fmla="*/ 0 h 1200329"/>
                      <a:gd name="connsiteX6" fmla="*/ 4824536 w 4824536"/>
                      <a:gd name="connsiteY6" fmla="*/ 0 h 1200329"/>
                      <a:gd name="connsiteX7" fmla="*/ 4824536 w 4824536"/>
                      <a:gd name="connsiteY7" fmla="*/ 564155 h 1200329"/>
                      <a:gd name="connsiteX8" fmla="*/ 4824536 w 4824536"/>
                      <a:gd name="connsiteY8" fmla="*/ 1200329 h 1200329"/>
                      <a:gd name="connsiteX9" fmla="*/ 4183562 w 4824536"/>
                      <a:gd name="connsiteY9" fmla="*/ 1200329 h 1200329"/>
                      <a:gd name="connsiteX10" fmla="*/ 3590833 w 4824536"/>
                      <a:gd name="connsiteY10" fmla="*/ 1200329 h 1200329"/>
                      <a:gd name="connsiteX11" fmla="*/ 2901614 w 4824536"/>
                      <a:gd name="connsiteY11" fmla="*/ 1200329 h 1200329"/>
                      <a:gd name="connsiteX12" fmla="*/ 2260640 w 4824536"/>
                      <a:gd name="connsiteY12" fmla="*/ 1200329 h 1200329"/>
                      <a:gd name="connsiteX13" fmla="*/ 1667911 w 4824536"/>
                      <a:gd name="connsiteY13" fmla="*/ 1200329 h 1200329"/>
                      <a:gd name="connsiteX14" fmla="*/ 1123428 w 4824536"/>
                      <a:gd name="connsiteY14" fmla="*/ 1200329 h 1200329"/>
                      <a:gd name="connsiteX15" fmla="*/ 0 w 4824536"/>
                      <a:gd name="connsiteY15" fmla="*/ 1200329 h 1200329"/>
                      <a:gd name="connsiteX16" fmla="*/ 0 w 4824536"/>
                      <a:gd name="connsiteY16" fmla="*/ 576158 h 1200329"/>
                      <a:gd name="connsiteX17" fmla="*/ 0 w 4824536"/>
                      <a:gd name="connsiteY17"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4536" h="1200329" extrusionOk="0">
                        <a:moveTo>
                          <a:pt x="0" y="0"/>
                        </a:moveTo>
                        <a:cubicBezTo>
                          <a:pt x="366627" y="452"/>
                          <a:pt x="490052" y="21015"/>
                          <a:pt x="737465" y="0"/>
                        </a:cubicBezTo>
                        <a:cubicBezTo>
                          <a:pt x="984878" y="-21015"/>
                          <a:pt x="1181776" y="31483"/>
                          <a:pt x="1523175" y="0"/>
                        </a:cubicBezTo>
                        <a:cubicBezTo>
                          <a:pt x="1864574" y="-31483"/>
                          <a:pt x="1847011" y="-24505"/>
                          <a:pt x="2164149" y="0"/>
                        </a:cubicBezTo>
                        <a:cubicBezTo>
                          <a:pt x="2481287" y="24505"/>
                          <a:pt x="2490076" y="-2048"/>
                          <a:pt x="2805123" y="0"/>
                        </a:cubicBezTo>
                        <a:cubicBezTo>
                          <a:pt x="3120170" y="2048"/>
                          <a:pt x="3322126" y="-27667"/>
                          <a:pt x="3542588" y="0"/>
                        </a:cubicBezTo>
                        <a:cubicBezTo>
                          <a:pt x="3763051" y="27667"/>
                          <a:pt x="4406336" y="37177"/>
                          <a:pt x="4824536" y="0"/>
                        </a:cubicBezTo>
                        <a:cubicBezTo>
                          <a:pt x="4800316" y="267208"/>
                          <a:pt x="4831979" y="426453"/>
                          <a:pt x="4824536" y="564155"/>
                        </a:cubicBezTo>
                        <a:cubicBezTo>
                          <a:pt x="4817093" y="701858"/>
                          <a:pt x="4851987" y="921705"/>
                          <a:pt x="4824536" y="1200329"/>
                        </a:cubicBezTo>
                        <a:cubicBezTo>
                          <a:pt x="4557190" y="1198825"/>
                          <a:pt x="4473513" y="1201814"/>
                          <a:pt x="4183562" y="1200329"/>
                        </a:cubicBezTo>
                        <a:cubicBezTo>
                          <a:pt x="3893611" y="1198844"/>
                          <a:pt x="3858190" y="1184216"/>
                          <a:pt x="3590833" y="1200329"/>
                        </a:cubicBezTo>
                        <a:cubicBezTo>
                          <a:pt x="3323476" y="1216442"/>
                          <a:pt x="3132273" y="1202813"/>
                          <a:pt x="2901614" y="1200329"/>
                        </a:cubicBezTo>
                        <a:cubicBezTo>
                          <a:pt x="2670955" y="1197845"/>
                          <a:pt x="2446157" y="1198278"/>
                          <a:pt x="2260640" y="1200329"/>
                        </a:cubicBezTo>
                        <a:cubicBezTo>
                          <a:pt x="2075123" y="1202380"/>
                          <a:pt x="1859026" y="1210286"/>
                          <a:pt x="1667911" y="1200329"/>
                        </a:cubicBezTo>
                        <a:cubicBezTo>
                          <a:pt x="1476796" y="1190372"/>
                          <a:pt x="1346615" y="1215474"/>
                          <a:pt x="1123428" y="1200329"/>
                        </a:cubicBezTo>
                        <a:cubicBezTo>
                          <a:pt x="900241" y="1185184"/>
                          <a:pt x="324601" y="1170269"/>
                          <a:pt x="0" y="1200329"/>
                        </a:cubicBezTo>
                        <a:cubicBezTo>
                          <a:pt x="-23195" y="892253"/>
                          <a:pt x="-22858" y="835522"/>
                          <a:pt x="0" y="576158"/>
                        </a:cubicBezTo>
                        <a:cubicBezTo>
                          <a:pt x="22858" y="316794"/>
                          <a:pt x="-16109" y="233632"/>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mj-ea"/>
              <a:ea typeface="+mj-ea"/>
            </a:endParaRPr>
          </a:p>
        </p:txBody>
      </p:sp>
      <p:sp>
        <p:nvSpPr>
          <p:cNvPr id="27" name="矩形 26">
            <a:extLst>
              <a:ext uri="{FF2B5EF4-FFF2-40B4-BE49-F238E27FC236}">
                <a16:creationId xmlns:a16="http://schemas.microsoft.com/office/drawing/2014/main" id="{091F294E-0F14-3046-A1AA-0D58EBD3CAA6}"/>
              </a:ext>
            </a:extLst>
          </p:cNvPr>
          <p:cNvSpPr/>
          <p:nvPr/>
        </p:nvSpPr>
        <p:spPr bwMode="auto">
          <a:xfrm>
            <a:off x="6305671" y="1334244"/>
            <a:ext cx="4824536" cy="1200329"/>
          </a:xfrm>
          <a:prstGeom prst="rect">
            <a:avLst/>
          </a:prstGeom>
          <a:no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3325308363">
                  <a:custGeom>
                    <a:avLst/>
                    <a:gdLst>
                      <a:gd name="connsiteX0" fmla="*/ 0 w 4824536"/>
                      <a:gd name="connsiteY0" fmla="*/ 0 h 1200329"/>
                      <a:gd name="connsiteX1" fmla="*/ 737465 w 4824536"/>
                      <a:gd name="connsiteY1" fmla="*/ 0 h 1200329"/>
                      <a:gd name="connsiteX2" fmla="*/ 1523175 w 4824536"/>
                      <a:gd name="connsiteY2" fmla="*/ 0 h 1200329"/>
                      <a:gd name="connsiteX3" fmla="*/ 2164149 w 4824536"/>
                      <a:gd name="connsiteY3" fmla="*/ 0 h 1200329"/>
                      <a:gd name="connsiteX4" fmla="*/ 2805123 w 4824536"/>
                      <a:gd name="connsiteY4" fmla="*/ 0 h 1200329"/>
                      <a:gd name="connsiteX5" fmla="*/ 3542588 w 4824536"/>
                      <a:gd name="connsiteY5" fmla="*/ 0 h 1200329"/>
                      <a:gd name="connsiteX6" fmla="*/ 4824536 w 4824536"/>
                      <a:gd name="connsiteY6" fmla="*/ 0 h 1200329"/>
                      <a:gd name="connsiteX7" fmla="*/ 4824536 w 4824536"/>
                      <a:gd name="connsiteY7" fmla="*/ 564155 h 1200329"/>
                      <a:gd name="connsiteX8" fmla="*/ 4824536 w 4824536"/>
                      <a:gd name="connsiteY8" fmla="*/ 1200329 h 1200329"/>
                      <a:gd name="connsiteX9" fmla="*/ 4183562 w 4824536"/>
                      <a:gd name="connsiteY9" fmla="*/ 1200329 h 1200329"/>
                      <a:gd name="connsiteX10" fmla="*/ 3590833 w 4824536"/>
                      <a:gd name="connsiteY10" fmla="*/ 1200329 h 1200329"/>
                      <a:gd name="connsiteX11" fmla="*/ 2901614 w 4824536"/>
                      <a:gd name="connsiteY11" fmla="*/ 1200329 h 1200329"/>
                      <a:gd name="connsiteX12" fmla="*/ 2260640 w 4824536"/>
                      <a:gd name="connsiteY12" fmla="*/ 1200329 h 1200329"/>
                      <a:gd name="connsiteX13" fmla="*/ 1667911 w 4824536"/>
                      <a:gd name="connsiteY13" fmla="*/ 1200329 h 1200329"/>
                      <a:gd name="connsiteX14" fmla="*/ 1123428 w 4824536"/>
                      <a:gd name="connsiteY14" fmla="*/ 1200329 h 1200329"/>
                      <a:gd name="connsiteX15" fmla="*/ 0 w 4824536"/>
                      <a:gd name="connsiteY15" fmla="*/ 1200329 h 1200329"/>
                      <a:gd name="connsiteX16" fmla="*/ 0 w 4824536"/>
                      <a:gd name="connsiteY16" fmla="*/ 576158 h 1200329"/>
                      <a:gd name="connsiteX17" fmla="*/ 0 w 4824536"/>
                      <a:gd name="connsiteY17"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4536" h="1200329" extrusionOk="0">
                        <a:moveTo>
                          <a:pt x="0" y="0"/>
                        </a:moveTo>
                        <a:cubicBezTo>
                          <a:pt x="366627" y="452"/>
                          <a:pt x="490052" y="21015"/>
                          <a:pt x="737465" y="0"/>
                        </a:cubicBezTo>
                        <a:cubicBezTo>
                          <a:pt x="984878" y="-21015"/>
                          <a:pt x="1181776" y="31483"/>
                          <a:pt x="1523175" y="0"/>
                        </a:cubicBezTo>
                        <a:cubicBezTo>
                          <a:pt x="1864574" y="-31483"/>
                          <a:pt x="1847011" y="-24505"/>
                          <a:pt x="2164149" y="0"/>
                        </a:cubicBezTo>
                        <a:cubicBezTo>
                          <a:pt x="2481287" y="24505"/>
                          <a:pt x="2490076" y="-2048"/>
                          <a:pt x="2805123" y="0"/>
                        </a:cubicBezTo>
                        <a:cubicBezTo>
                          <a:pt x="3120170" y="2048"/>
                          <a:pt x="3322126" y="-27667"/>
                          <a:pt x="3542588" y="0"/>
                        </a:cubicBezTo>
                        <a:cubicBezTo>
                          <a:pt x="3763051" y="27667"/>
                          <a:pt x="4406336" y="37177"/>
                          <a:pt x="4824536" y="0"/>
                        </a:cubicBezTo>
                        <a:cubicBezTo>
                          <a:pt x="4800316" y="267208"/>
                          <a:pt x="4831979" y="426453"/>
                          <a:pt x="4824536" y="564155"/>
                        </a:cubicBezTo>
                        <a:cubicBezTo>
                          <a:pt x="4817093" y="701858"/>
                          <a:pt x="4851987" y="921705"/>
                          <a:pt x="4824536" y="1200329"/>
                        </a:cubicBezTo>
                        <a:cubicBezTo>
                          <a:pt x="4557190" y="1198825"/>
                          <a:pt x="4473513" y="1201814"/>
                          <a:pt x="4183562" y="1200329"/>
                        </a:cubicBezTo>
                        <a:cubicBezTo>
                          <a:pt x="3893611" y="1198844"/>
                          <a:pt x="3858190" y="1184216"/>
                          <a:pt x="3590833" y="1200329"/>
                        </a:cubicBezTo>
                        <a:cubicBezTo>
                          <a:pt x="3323476" y="1216442"/>
                          <a:pt x="3132273" y="1202813"/>
                          <a:pt x="2901614" y="1200329"/>
                        </a:cubicBezTo>
                        <a:cubicBezTo>
                          <a:pt x="2670955" y="1197845"/>
                          <a:pt x="2446157" y="1198278"/>
                          <a:pt x="2260640" y="1200329"/>
                        </a:cubicBezTo>
                        <a:cubicBezTo>
                          <a:pt x="2075123" y="1202380"/>
                          <a:pt x="1859026" y="1210286"/>
                          <a:pt x="1667911" y="1200329"/>
                        </a:cubicBezTo>
                        <a:cubicBezTo>
                          <a:pt x="1476796" y="1190372"/>
                          <a:pt x="1346615" y="1215474"/>
                          <a:pt x="1123428" y="1200329"/>
                        </a:cubicBezTo>
                        <a:cubicBezTo>
                          <a:pt x="900241" y="1185184"/>
                          <a:pt x="324601" y="1170269"/>
                          <a:pt x="0" y="1200329"/>
                        </a:cubicBezTo>
                        <a:cubicBezTo>
                          <a:pt x="-23195" y="892253"/>
                          <a:pt x="-22858" y="835522"/>
                          <a:pt x="0" y="576158"/>
                        </a:cubicBezTo>
                        <a:cubicBezTo>
                          <a:pt x="22858" y="316794"/>
                          <a:pt x="-16109" y="233632"/>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rgbClr val="374154"/>
              </a:solidFill>
              <a:effectLst/>
              <a:latin typeface="+mj-ea"/>
              <a:ea typeface="+mj-ea"/>
            </a:endParaRPr>
          </a:p>
        </p:txBody>
      </p:sp>
      <p:sp>
        <p:nvSpPr>
          <p:cNvPr id="28" name="矩形 27">
            <a:extLst>
              <a:ext uri="{FF2B5EF4-FFF2-40B4-BE49-F238E27FC236}">
                <a16:creationId xmlns:a16="http://schemas.microsoft.com/office/drawing/2014/main" id="{18E76149-D6CE-CD4A-ABF2-9D4C1A00B8EC}"/>
              </a:ext>
            </a:extLst>
          </p:cNvPr>
          <p:cNvSpPr/>
          <p:nvPr/>
        </p:nvSpPr>
        <p:spPr bwMode="auto">
          <a:xfrm>
            <a:off x="6305671" y="2860150"/>
            <a:ext cx="4824536" cy="1200329"/>
          </a:xfrm>
          <a:prstGeom prst="rect">
            <a:avLst/>
          </a:prstGeom>
          <a:no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3325308363">
                  <a:custGeom>
                    <a:avLst/>
                    <a:gdLst>
                      <a:gd name="connsiteX0" fmla="*/ 0 w 4824536"/>
                      <a:gd name="connsiteY0" fmla="*/ 0 h 1200329"/>
                      <a:gd name="connsiteX1" fmla="*/ 737465 w 4824536"/>
                      <a:gd name="connsiteY1" fmla="*/ 0 h 1200329"/>
                      <a:gd name="connsiteX2" fmla="*/ 1523175 w 4824536"/>
                      <a:gd name="connsiteY2" fmla="*/ 0 h 1200329"/>
                      <a:gd name="connsiteX3" fmla="*/ 2164149 w 4824536"/>
                      <a:gd name="connsiteY3" fmla="*/ 0 h 1200329"/>
                      <a:gd name="connsiteX4" fmla="*/ 2805123 w 4824536"/>
                      <a:gd name="connsiteY4" fmla="*/ 0 h 1200329"/>
                      <a:gd name="connsiteX5" fmla="*/ 3542588 w 4824536"/>
                      <a:gd name="connsiteY5" fmla="*/ 0 h 1200329"/>
                      <a:gd name="connsiteX6" fmla="*/ 4824536 w 4824536"/>
                      <a:gd name="connsiteY6" fmla="*/ 0 h 1200329"/>
                      <a:gd name="connsiteX7" fmla="*/ 4824536 w 4824536"/>
                      <a:gd name="connsiteY7" fmla="*/ 564155 h 1200329"/>
                      <a:gd name="connsiteX8" fmla="*/ 4824536 w 4824536"/>
                      <a:gd name="connsiteY8" fmla="*/ 1200329 h 1200329"/>
                      <a:gd name="connsiteX9" fmla="*/ 4183562 w 4824536"/>
                      <a:gd name="connsiteY9" fmla="*/ 1200329 h 1200329"/>
                      <a:gd name="connsiteX10" fmla="*/ 3590833 w 4824536"/>
                      <a:gd name="connsiteY10" fmla="*/ 1200329 h 1200329"/>
                      <a:gd name="connsiteX11" fmla="*/ 2901614 w 4824536"/>
                      <a:gd name="connsiteY11" fmla="*/ 1200329 h 1200329"/>
                      <a:gd name="connsiteX12" fmla="*/ 2260640 w 4824536"/>
                      <a:gd name="connsiteY12" fmla="*/ 1200329 h 1200329"/>
                      <a:gd name="connsiteX13" fmla="*/ 1667911 w 4824536"/>
                      <a:gd name="connsiteY13" fmla="*/ 1200329 h 1200329"/>
                      <a:gd name="connsiteX14" fmla="*/ 1123428 w 4824536"/>
                      <a:gd name="connsiteY14" fmla="*/ 1200329 h 1200329"/>
                      <a:gd name="connsiteX15" fmla="*/ 0 w 4824536"/>
                      <a:gd name="connsiteY15" fmla="*/ 1200329 h 1200329"/>
                      <a:gd name="connsiteX16" fmla="*/ 0 w 4824536"/>
                      <a:gd name="connsiteY16" fmla="*/ 576158 h 1200329"/>
                      <a:gd name="connsiteX17" fmla="*/ 0 w 4824536"/>
                      <a:gd name="connsiteY17"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4536" h="1200329" extrusionOk="0">
                        <a:moveTo>
                          <a:pt x="0" y="0"/>
                        </a:moveTo>
                        <a:cubicBezTo>
                          <a:pt x="366627" y="452"/>
                          <a:pt x="490052" y="21015"/>
                          <a:pt x="737465" y="0"/>
                        </a:cubicBezTo>
                        <a:cubicBezTo>
                          <a:pt x="984878" y="-21015"/>
                          <a:pt x="1181776" y="31483"/>
                          <a:pt x="1523175" y="0"/>
                        </a:cubicBezTo>
                        <a:cubicBezTo>
                          <a:pt x="1864574" y="-31483"/>
                          <a:pt x="1847011" y="-24505"/>
                          <a:pt x="2164149" y="0"/>
                        </a:cubicBezTo>
                        <a:cubicBezTo>
                          <a:pt x="2481287" y="24505"/>
                          <a:pt x="2490076" y="-2048"/>
                          <a:pt x="2805123" y="0"/>
                        </a:cubicBezTo>
                        <a:cubicBezTo>
                          <a:pt x="3120170" y="2048"/>
                          <a:pt x="3322126" y="-27667"/>
                          <a:pt x="3542588" y="0"/>
                        </a:cubicBezTo>
                        <a:cubicBezTo>
                          <a:pt x="3763051" y="27667"/>
                          <a:pt x="4406336" y="37177"/>
                          <a:pt x="4824536" y="0"/>
                        </a:cubicBezTo>
                        <a:cubicBezTo>
                          <a:pt x="4800316" y="267208"/>
                          <a:pt x="4831979" y="426453"/>
                          <a:pt x="4824536" y="564155"/>
                        </a:cubicBezTo>
                        <a:cubicBezTo>
                          <a:pt x="4817093" y="701858"/>
                          <a:pt x="4851987" y="921705"/>
                          <a:pt x="4824536" y="1200329"/>
                        </a:cubicBezTo>
                        <a:cubicBezTo>
                          <a:pt x="4557190" y="1198825"/>
                          <a:pt x="4473513" y="1201814"/>
                          <a:pt x="4183562" y="1200329"/>
                        </a:cubicBezTo>
                        <a:cubicBezTo>
                          <a:pt x="3893611" y="1198844"/>
                          <a:pt x="3858190" y="1184216"/>
                          <a:pt x="3590833" y="1200329"/>
                        </a:cubicBezTo>
                        <a:cubicBezTo>
                          <a:pt x="3323476" y="1216442"/>
                          <a:pt x="3132273" y="1202813"/>
                          <a:pt x="2901614" y="1200329"/>
                        </a:cubicBezTo>
                        <a:cubicBezTo>
                          <a:pt x="2670955" y="1197845"/>
                          <a:pt x="2446157" y="1198278"/>
                          <a:pt x="2260640" y="1200329"/>
                        </a:cubicBezTo>
                        <a:cubicBezTo>
                          <a:pt x="2075123" y="1202380"/>
                          <a:pt x="1859026" y="1210286"/>
                          <a:pt x="1667911" y="1200329"/>
                        </a:cubicBezTo>
                        <a:cubicBezTo>
                          <a:pt x="1476796" y="1190372"/>
                          <a:pt x="1346615" y="1215474"/>
                          <a:pt x="1123428" y="1200329"/>
                        </a:cubicBezTo>
                        <a:cubicBezTo>
                          <a:pt x="900241" y="1185184"/>
                          <a:pt x="324601" y="1170269"/>
                          <a:pt x="0" y="1200329"/>
                        </a:cubicBezTo>
                        <a:cubicBezTo>
                          <a:pt x="-23195" y="892253"/>
                          <a:pt x="-22858" y="835522"/>
                          <a:pt x="0" y="576158"/>
                        </a:cubicBezTo>
                        <a:cubicBezTo>
                          <a:pt x="22858" y="316794"/>
                          <a:pt x="-16109" y="233632"/>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rgbClr val="374154"/>
              </a:solidFill>
              <a:effectLst/>
              <a:latin typeface="+mj-ea"/>
              <a:ea typeface="+mj-ea"/>
            </a:endParaRPr>
          </a:p>
        </p:txBody>
      </p:sp>
    </p:spTree>
    <p:extLst>
      <p:ext uri="{BB962C8B-B14F-4D97-AF65-F5344CB8AC3E}">
        <p14:creationId xmlns:p14="http://schemas.microsoft.com/office/powerpoint/2010/main" val="2345080456"/>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kumimoji="1" lang="zh-CN" altLang="en-US" dirty="0">
                <a:latin typeface="+mj-ea"/>
                <a:cs typeface="Arial" pitchFamily="34" charset="0"/>
              </a:rPr>
              <a:t>大模型训练挑战</a:t>
            </a:r>
            <a:endParaRPr lang="en-US" dirty="0"/>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a:xfrm>
            <a:off x="623635" y="1268760"/>
            <a:ext cx="10963473" cy="475798"/>
          </a:xfrm>
        </p:spPr>
        <p:txBody>
          <a:bodyPr/>
          <a:lstStyle/>
          <a:p>
            <a:r>
              <a:rPr lang="zh-CN" altLang="en-US" b="1" dirty="0"/>
              <a:t>深度学习训练耗时：</a:t>
            </a:r>
            <a:endParaRPr lang="en-US" altLang="zh-CN" b="1" dirty="0"/>
          </a:p>
        </p:txBody>
      </p:sp>
      <p:sp>
        <p:nvSpPr>
          <p:cNvPr id="8" name="Left Brace 7">
            <a:extLst>
              <a:ext uri="{FF2B5EF4-FFF2-40B4-BE49-F238E27FC236}">
                <a16:creationId xmlns:a16="http://schemas.microsoft.com/office/drawing/2014/main" id="{EBFDA725-CAE5-4028-B8BA-3C8775969E82}"/>
              </a:ext>
            </a:extLst>
          </p:cNvPr>
          <p:cNvSpPr/>
          <p:nvPr/>
        </p:nvSpPr>
        <p:spPr>
          <a:xfrm rot="16200000">
            <a:off x="4437046" y="3861199"/>
            <a:ext cx="240149" cy="1656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2928395881">
                  <a:custGeom>
                    <a:avLst/>
                    <a:gdLst>
                      <a:gd name="connsiteX0" fmla="*/ 240149 w 240149"/>
                      <a:gd name="connsiteY0" fmla="*/ 1656000 h 1656000"/>
                      <a:gd name="connsiteX1" fmla="*/ 120074 w 240149"/>
                      <a:gd name="connsiteY1" fmla="*/ 1635988 h 1656000"/>
                      <a:gd name="connsiteX2" fmla="*/ 120075 w 240149"/>
                      <a:gd name="connsiteY2" fmla="*/ 848012 h 1656000"/>
                      <a:gd name="connsiteX3" fmla="*/ 0 w 240149"/>
                      <a:gd name="connsiteY3" fmla="*/ 828000 h 1656000"/>
                      <a:gd name="connsiteX4" fmla="*/ 120075 w 240149"/>
                      <a:gd name="connsiteY4" fmla="*/ 807988 h 1656000"/>
                      <a:gd name="connsiteX5" fmla="*/ 120075 w 240149"/>
                      <a:gd name="connsiteY5" fmla="*/ 398240 h 1656000"/>
                      <a:gd name="connsiteX6" fmla="*/ 120075 w 240149"/>
                      <a:gd name="connsiteY6" fmla="*/ 20012 h 1656000"/>
                      <a:gd name="connsiteX7" fmla="*/ 240150 w 240149"/>
                      <a:gd name="connsiteY7" fmla="*/ 0 h 1656000"/>
                      <a:gd name="connsiteX8" fmla="*/ 240149 w 240149"/>
                      <a:gd name="connsiteY8" fmla="*/ 1656000 h 1656000"/>
                      <a:gd name="connsiteX0" fmla="*/ 240149 w 240149"/>
                      <a:gd name="connsiteY0" fmla="*/ 1656000 h 1656000"/>
                      <a:gd name="connsiteX1" fmla="*/ 120074 w 240149"/>
                      <a:gd name="connsiteY1" fmla="*/ 1635988 h 1656000"/>
                      <a:gd name="connsiteX2" fmla="*/ 120075 w 240149"/>
                      <a:gd name="connsiteY2" fmla="*/ 848012 h 1656000"/>
                      <a:gd name="connsiteX3" fmla="*/ 0 w 240149"/>
                      <a:gd name="connsiteY3" fmla="*/ 828000 h 1656000"/>
                      <a:gd name="connsiteX4" fmla="*/ 120075 w 240149"/>
                      <a:gd name="connsiteY4" fmla="*/ 807988 h 1656000"/>
                      <a:gd name="connsiteX5" fmla="*/ 120075 w 240149"/>
                      <a:gd name="connsiteY5" fmla="*/ 429760 h 1656000"/>
                      <a:gd name="connsiteX6" fmla="*/ 120075 w 240149"/>
                      <a:gd name="connsiteY6" fmla="*/ 20012 h 1656000"/>
                      <a:gd name="connsiteX7" fmla="*/ 240150 w 240149"/>
                      <a:gd name="connsiteY7" fmla="*/ 0 h 16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149" h="1656000" stroke="0" extrusionOk="0">
                        <a:moveTo>
                          <a:pt x="240149" y="1656000"/>
                        </a:moveTo>
                        <a:cubicBezTo>
                          <a:pt x="175557" y="1655942"/>
                          <a:pt x="119409" y="1646748"/>
                          <a:pt x="120074" y="1635988"/>
                        </a:cubicBezTo>
                        <a:cubicBezTo>
                          <a:pt x="165493" y="1409266"/>
                          <a:pt x="126153" y="1071856"/>
                          <a:pt x="120075" y="848012"/>
                        </a:cubicBezTo>
                        <a:cubicBezTo>
                          <a:pt x="114692" y="841080"/>
                          <a:pt x="64856" y="828256"/>
                          <a:pt x="0" y="828000"/>
                        </a:cubicBezTo>
                        <a:cubicBezTo>
                          <a:pt x="65449" y="826589"/>
                          <a:pt x="119859" y="817635"/>
                          <a:pt x="120075" y="807988"/>
                        </a:cubicBezTo>
                        <a:cubicBezTo>
                          <a:pt x="109150" y="671424"/>
                          <a:pt x="111814" y="560743"/>
                          <a:pt x="120075" y="398240"/>
                        </a:cubicBezTo>
                        <a:cubicBezTo>
                          <a:pt x="128336" y="235737"/>
                          <a:pt x="117070" y="98604"/>
                          <a:pt x="120075" y="20012"/>
                        </a:cubicBezTo>
                        <a:cubicBezTo>
                          <a:pt x="121493" y="12115"/>
                          <a:pt x="167316" y="-5426"/>
                          <a:pt x="240150" y="0"/>
                        </a:cubicBezTo>
                        <a:cubicBezTo>
                          <a:pt x="141181" y="630461"/>
                          <a:pt x="231923" y="1136370"/>
                          <a:pt x="240149" y="1656000"/>
                        </a:cubicBezTo>
                        <a:close/>
                      </a:path>
                      <a:path w="240149" h="1656000" fill="none" extrusionOk="0">
                        <a:moveTo>
                          <a:pt x="240149" y="1656000"/>
                        </a:moveTo>
                        <a:cubicBezTo>
                          <a:pt x="176060" y="1657368"/>
                          <a:pt x="118246" y="1647081"/>
                          <a:pt x="120074" y="1635988"/>
                        </a:cubicBezTo>
                        <a:cubicBezTo>
                          <a:pt x="122145" y="1351604"/>
                          <a:pt x="108207" y="1099597"/>
                          <a:pt x="120075" y="848012"/>
                        </a:cubicBezTo>
                        <a:cubicBezTo>
                          <a:pt x="127290" y="827943"/>
                          <a:pt x="66100" y="836434"/>
                          <a:pt x="0" y="828000"/>
                        </a:cubicBezTo>
                        <a:cubicBezTo>
                          <a:pt x="65161" y="828622"/>
                          <a:pt x="122347" y="820540"/>
                          <a:pt x="120075" y="807988"/>
                        </a:cubicBezTo>
                        <a:cubicBezTo>
                          <a:pt x="114152" y="702634"/>
                          <a:pt x="116773" y="546244"/>
                          <a:pt x="120075" y="429760"/>
                        </a:cubicBezTo>
                        <a:cubicBezTo>
                          <a:pt x="123377" y="313276"/>
                          <a:pt x="130732" y="135507"/>
                          <a:pt x="120075" y="20012"/>
                        </a:cubicBezTo>
                        <a:cubicBezTo>
                          <a:pt x="121422" y="19460"/>
                          <a:pt x="181244" y="5882"/>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9" name="Left Brace 8">
            <a:extLst>
              <a:ext uri="{FF2B5EF4-FFF2-40B4-BE49-F238E27FC236}">
                <a16:creationId xmlns:a16="http://schemas.microsoft.com/office/drawing/2014/main" id="{23BEF225-C9DD-4E05-9144-118866526D6D}"/>
              </a:ext>
            </a:extLst>
          </p:cNvPr>
          <p:cNvSpPr/>
          <p:nvPr/>
        </p:nvSpPr>
        <p:spPr>
          <a:xfrm rot="16200000">
            <a:off x="6147034" y="4311267"/>
            <a:ext cx="240150" cy="755864"/>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2928395881">
                  <a:custGeom>
                    <a:avLst/>
                    <a:gdLst>
                      <a:gd name="connsiteX0" fmla="*/ 240150 w 240150"/>
                      <a:gd name="connsiteY0" fmla="*/ 755864 h 755864"/>
                      <a:gd name="connsiteX1" fmla="*/ 120075 w 240150"/>
                      <a:gd name="connsiteY1" fmla="*/ 735852 h 755864"/>
                      <a:gd name="connsiteX2" fmla="*/ 120075 w 240150"/>
                      <a:gd name="connsiteY2" fmla="*/ 397944 h 755864"/>
                      <a:gd name="connsiteX3" fmla="*/ 0 w 240150"/>
                      <a:gd name="connsiteY3" fmla="*/ 377932 h 755864"/>
                      <a:gd name="connsiteX4" fmla="*/ 120075 w 240150"/>
                      <a:gd name="connsiteY4" fmla="*/ 357920 h 755864"/>
                      <a:gd name="connsiteX5" fmla="*/ 120075 w 240150"/>
                      <a:gd name="connsiteY5" fmla="*/ 20012 h 755864"/>
                      <a:gd name="connsiteX6" fmla="*/ 240150 w 240150"/>
                      <a:gd name="connsiteY6" fmla="*/ 0 h 755864"/>
                      <a:gd name="connsiteX7" fmla="*/ 240150 w 240150"/>
                      <a:gd name="connsiteY7" fmla="*/ 393049 h 755864"/>
                      <a:gd name="connsiteX8" fmla="*/ 240150 w 240150"/>
                      <a:gd name="connsiteY8" fmla="*/ 755864 h 755864"/>
                      <a:gd name="connsiteX0" fmla="*/ 240150 w 240150"/>
                      <a:gd name="connsiteY0" fmla="*/ 755864 h 755864"/>
                      <a:gd name="connsiteX1" fmla="*/ 120075 w 240150"/>
                      <a:gd name="connsiteY1" fmla="*/ 735852 h 755864"/>
                      <a:gd name="connsiteX2" fmla="*/ 120075 w 240150"/>
                      <a:gd name="connsiteY2" fmla="*/ 397944 h 755864"/>
                      <a:gd name="connsiteX3" fmla="*/ 0 w 240150"/>
                      <a:gd name="connsiteY3" fmla="*/ 377932 h 755864"/>
                      <a:gd name="connsiteX4" fmla="*/ 120075 w 240150"/>
                      <a:gd name="connsiteY4" fmla="*/ 357920 h 755864"/>
                      <a:gd name="connsiteX5" fmla="*/ 120075 w 240150"/>
                      <a:gd name="connsiteY5" fmla="*/ 20012 h 755864"/>
                      <a:gd name="connsiteX6" fmla="*/ 240150 w 240150"/>
                      <a:gd name="connsiteY6" fmla="*/ 0 h 75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150" h="755864" stroke="0" extrusionOk="0">
                        <a:moveTo>
                          <a:pt x="240150" y="755864"/>
                        </a:moveTo>
                        <a:cubicBezTo>
                          <a:pt x="175558" y="755806"/>
                          <a:pt x="119410" y="746612"/>
                          <a:pt x="120075" y="735852"/>
                        </a:cubicBezTo>
                        <a:cubicBezTo>
                          <a:pt x="117382" y="567238"/>
                          <a:pt x="131482" y="556074"/>
                          <a:pt x="120075" y="397944"/>
                        </a:cubicBezTo>
                        <a:cubicBezTo>
                          <a:pt x="119169" y="395612"/>
                          <a:pt x="70564" y="374924"/>
                          <a:pt x="0" y="377932"/>
                        </a:cubicBezTo>
                        <a:cubicBezTo>
                          <a:pt x="68508" y="378924"/>
                          <a:pt x="118174" y="370473"/>
                          <a:pt x="120075" y="357920"/>
                        </a:cubicBezTo>
                        <a:cubicBezTo>
                          <a:pt x="112875" y="199312"/>
                          <a:pt x="130336" y="182526"/>
                          <a:pt x="120075" y="20012"/>
                        </a:cubicBezTo>
                        <a:cubicBezTo>
                          <a:pt x="120203" y="6107"/>
                          <a:pt x="175252" y="3155"/>
                          <a:pt x="240150" y="0"/>
                        </a:cubicBezTo>
                        <a:cubicBezTo>
                          <a:pt x="257134" y="195592"/>
                          <a:pt x="229738" y="231867"/>
                          <a:pt x="240150" y="393049"/>
                        </a:cubicBezTo>
                        <a:cubicBezTo>
                          <a:pt x="250562" y="554231"/>
                          <a:pt x="253995" y="601965"/>
                          <a:pt x="240150" y="755864"/>
                        </a:cubicBezTo>
                        <a:close/>
                      </a:path>
                      <a:path w="240150" h="755864" fill="none" extrusionOk="0">
                        <a:moveTo>
                          <a:pt x="240150" y="755864"/>
                        </a:moveTo>
                        <a:cubicBezTo>
                          <a:pt x="172006" y="755905"/>
                          <a:pt x="120221" y="745369"/>
                          <a:pt x="120075" y="735852"/>
                        </a:cubicBezTo>
                        <a:cubicBezTo>
                          <a:pt x="109176" y="597117"/>
                          <a:pt x="108867" y="529793"/>
                          <a:pt x="120075" y="397944"/>
                        </a:cubicBezTo>
                        <a:cubicBezTo>
                          <a:pt x="117390" y="388833"/>
                          <a:pt x="68438" y="375325"/>
                          <a:pt x="0" y="377932"/>
                        </a:cubicBezTo>
                        <a:cubicBezTo>
                          <a:pt x="63869" y="377275"/>
                          <a:pt x="119479" y="369980"/>
                          <a:pt x="120075" y="357920"/>
                        </a:cubicBezTo>
                        <a:cubicBezTo>
                          <a:pt x="106651" y="256138"/>
                          <a:pt x="122685" y="169941"/>
                          <a:pt x="120075" y="20012"/>
                        </a:cubicBezTo>
                        <a:cubicBezTo>
                          <a:pt x="121422" y="19460"/>
                          <a:pt x="181244" y="5882"/>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10" name="TextBox 9">
            <a:extLst>
              <a:ext uri="{FF2B5EF4-FFF2-40B4-BE49-F238E27FC236}">
                <a16:creationId xmlns:a16="http://schemas.microsoft.com/office/drawing/2014/main" id="{D4C70025-8C07-42A7-BD8E-CAF9CDDC570C}"/>
              </a:ext>
            </a:extLst>
          </p:cNvPr>
          <p:cNvSpPr txBox="1"/>
          <p:nvPr/>
        </p:nvSpPr>
        <p:spPr>
          <a:xfrm>
            <a:off x="3980045" y="4976025"/>
            <a:ext cx="1154162" cy="1405321"/>
          </a:xfrm>
          <a:prstGeom prst="rect">
            <a:avLst/>
          </a:prstGeom>
          <a:noFill/>
        </p:spPr>
        <p:txBody>
          <a:bodyPr wrap="none" lIns="0" tIns="0" rIns="0" bIns="0" rtlCol="0">
            <a:spAutoFit/>
          </a:bodyPr>
          <a:lstStyle/>
          <a:p>
            <a:pPr algn="ctr">
              <a:lnSpc>
                <a:spcPct val="130000"/>
              </a:lnSpc>
            </a:pPr>
            <a:r>
              <a:rPr lang="zh-CN" altLang="en-US" dirty="0">
                <a:solidFill>
                  <a:srgbClr val="FFC000"/>
                </a:solidFill>
                <a:latin typeface="+mj-ea"/>
                <a:ea typeface="+mj-ea"/>
              </a:rPr>
              <a:t>混合精度</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算子融合</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激活重计算</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加速优化器</a:t>
            </a:r>
            <a:endParaRPr lang="en-US" altLang="zh-CN" dirty="0">
              <a:solidFill>
                <a:srgbClr val="FFC000"/>
              </a:solidFill>
              <a:latin typeface="+mj-ea"/>
              <a:ea typeface="+mj-ea"/>
            </a:endParaRPr>
          </a:p>
        </p:txBody>
      </p:sp>
      <p:sp>
        <p:nvSpPr>
          <p:cNvPr id="11" name="TextBox 10">
            <a:extLst>
              <a:ext uri="{FF2B5EF4-FFF2-40B4-BE49-F238E27FC236}">
                <a16:creationId xmlns:a16="http://schemas.microsoft.com/office/drawing/2014/main" id="{A7020CD8-5297-49E1-8E1F-5C3C987A1103}"/>
              </a:ext>
            </a:extLst>
          </p:cNvPr>
          <p:cNvSpPr txBox="1"/>
          <p:nvPr/>
        </p:nvSpPr>
        <p:spPr>
          <a:xfrm>
            <a:off x="5563327" y="4976025"/>
            <a:ext cx="1457033" cy="689804"/>
          </a:xfrm>
          <a:prstGeom prst="rect">
            <a:avLst/>
          </a:prstGeom>
          <a:noFill/>
        </p:spPr>
        <p:txBody>
          <a:bodyPr wrap="square" lIns="0" tIns="0" rIns="0" bIns="0" rtlCol="0">
            <a:spAutoFit/>
          </a:bodyPr>
          <a:lstStyle/>
          <a:p>
            <a:pPr algn="ctr">
              <a:lnSpc>
                <a:spcPct val="130000"/>
              </a:lnSpc>
            </a:pPr>
            <a:r>
              <a:rPr lang="zh-CN" altLang="en-US" dirty="0">
                <a:solidFill>
                  <a:srgbClr val="FFC000"/>
                </a:solidFill>
                <a:latin typeface="+mj-ea"/>
                <a:ea typeface="+mj-ea"/>
              </a:rPr>
              <a:t>服务器架构</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通信拓扑优化</a:t>
            </a:r>
            <a:endParaRPr lang="en-US" dirty="0" err="1">
              <a:solidFill>
                <a:srgbClr val="FFC000"/>
              </a:solidFill>
              <a:latin typeface="+mj-ea"/>
              <a:ea typeface="+mj-ea"/>
            </a:endParaRPr>
          </a:p>
        </p:txBody>
      </p:sp>
      <p:grpSp>
        <p:nvGrpSpPr>
          <p:cNvPr id="19" name="组合 18">
            <a:extLst>
              <a:ext uri="{FF2B5EF4-FFF2-40B4-BE49-F238E27FC236}">
                <a16:creationId xmlns:a16="http://schemas.microsoft.com/office/drawing/2014/main" id="{C99BE436-EFE7-1A43-8F61-143683F57298}"/>
              </a:ext>
            </a:extLst>
          </p:cNvPr>
          <p:cNvGrpSpPr/>
          <p:nvPr/>
        </p:nvGrpSpPr>
        <p:grpSpPr>
          <a:xfrm>
            <a:off x="3039255" y="1988840"/>
            <a:ext cx="5939446" cy="1082228"/>
            <a:chOff x="3039255" y="1988840"/>
            <a:chExt cx="5939446" cy="1082228"/>
          </a:xfrm>
        </p:grpSpPr>
        <p:sp>
          <p:nvSpPr>
            <p:cNvPr id="4" name="Left Brace 3">
              <a:extLst>
                <a:ext uri="{FF2B5EF4-FFF2-40B4-BE49-F238E27FC236}">
                  <a16:creationId xmlns:a16="http://schemas.microsoft.com/office/drawing/2014/main" id="{18288B34-8F2D-4FB4-A8DB-123842C4F7A0}"/>
                </a:ext>
              </a:extLst>
            </p:cNvPr>
            <p:cNvSpPr/>
            <p:nvPr/>
          </p:nvSpPr>
          <p:spPr>
            <a:xfrm rot="16200000">
              <a:off x="5904968" y="937397"/>
              <a:ext cx="237600" cy="3240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1136257699">
                    <a:custGeom>
                      <a:avLst/>
                      <a:gdLst>
                        <a:gd name="connsiteX0" fmla="*/ 237600 w 237600"/>
                        <a:gd name="connsiteY0" fmla="*/ 3240000 h 3240000"/>
                        <a:gd name="connsiteX1" fmla="*/ 118800 w 237600"/>
                        <a:gd name="connsiteY1" fmla="*/ 3220201 h 3240000"/>
                        <a:gd name="connsiteX2" fmla="*/ 118800 w 237600"/>
                        <a:gd name="connsiteY2" fmla="*/ 2740812 h 3240000"/>
                        <a:gd name="connsiteX3" fmla="*/ 118800 w 237600"/>
                        <a:gd name="connsiteY3" fmla="*/ 2245620 h 3240000"/>
                        <a:gd name="connsiteX4" fmla="*/ 118800 w 237600"/>
                        <a:gd name="connsiteY4" fmla="*/ 1639799 h 3240000"/>
                        <a:gd name="connsiteX5" fmla="*/ 0 w 237600"/>
                        <a:gd name="connsiteY5" fmla="*/ 1620000 h 3240000"/>
                        <a:gd name="connsiteX6" fmla="*/ 118800 w 237600"/>
                        <a:gd name="connsiteY6" fmla="*/ 1600201 h 3240000"/>
                        <a:gd name="connsiteX7" fmla="*/ 118800 w 237600"/>
                        <a:gd name="connsiteY7" fmla="*/ 1089204 h 3240000"/>
                        <a:gd name="connsiteX8" fmla="*/ 118800 w 237600"/>
                        <a:gd name="connsiteY8" fmla="*/ 546600 h 3240000"/>
                        <a:gd name="connsiteX9" fmla="*/ 118800 w 237600"/>
                        <a:gd name="connsiteY9" fmla="*/ 19799 h 3240000"/>
                        <a:gd name="connsiteX10" fmla="*/ 237600 w 237600"/>
                        <a:gd name="connsiteY10" fmla="*/ 0 h 3240000"/>
                        <a:gd name="connsiteX11" fmla="*/ 237600 w 237600"/>
                        <a:gd name="connsiteY11" fmla="*/ 615600 h 3240000"/>
                        <a:gd name="connsiteX12" fmla="*/ 237600 w 237600"/>
                        <a:gd name="connsiteY12" fmla="*/ 1231200 h 3240000"/>
                        <a:gd name="connsiteX13" fmla="*/ 237600 w 237600"/>
                        <a:gd name="connsiteY13" fmla="*/ 1879200 h 3240000"/>
                        <a:gd name="connsiteX14" fmla="*/ 237600 w 237600"/>
                        <a:gd name="connsiteY14" fmla="*/ 2430000 h 3240000"/>
                        <a:gd name="connsiteX15" fmla="*/ 237600 w 237600"/>
                        <a:gd name="connsiteY15" fmla="*/ 3240000 h 3240000"/>
                        <a:gd name="connsiteX0" fmla="*/ 237600 w 237600"/>
                        <a:gd name="connsiteY0" fmla="*/ 3240000 h 3240000"/>
                        <a:gd name="connsiteX1" fmla="*/ 118800 w 237600"/>
                        <a:gd name="connsiteY1" fmla="*/ 3220201 h 3240000"/>
                        <a:gd name="connsiteX2" fmla="*/ 118800 w 237600"/>
                        <a:gd name="connsiteY2" fmla="*/ 2709204 h 3240000"/>
                        <a:gd name="connsiteX3" fmla="*/ 118800 w 237600"/>
                        <a:gd name="connsiteY3" fmla="*/ 2166600 h 3240000"/>
                        <a:gd name="connsiteX4" fmla="*/ 118800 w 237600"/>
                        <a:gd name="connsiteY4" fmla="*/ 1639799 h 3240000"/>
                        <a:gd name="connsiteX5" fmla="*/ 0 w 237600"/>
                        <a:gd name="connsiteY5" fmla="*/ 1620000 h 3240000"/>
                        <a:gd name="connsiteX6" fmla="*/ 118800 w 237600"/>
                        <a:gd name="connsiteY6" fmla="*/ 1600201 h 3240000"/>
                        <a:gd name="connsiteX7" fmla="*/ 118800 w 237600"/>
                        <a:gd name="connsiteY7" fmla="*/ 1057596 h 3240000"/>
                        <a:gd name="connsiteX8" fmla="*/ 118800 w 237600"/>
                        <a:gd name="connsiteY8" fmla="*/ 562404 h 3240000"/>
                        <a:gd name="connsiteX9" fmla="*/ 118800 w 237600"/>
                        <a:gd name="connsiteY9" fmla="*/ 19799 h 3240000"/>
                        <a:gd name="connsiteX10" fmla="*/ 237600 w 237600"/>
                        <a:gd name="connsiteY10" fmla="*/ 0 h 32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7600" h="3240000" stroke="0" extrusionOk="0">
                          <a:moveTo>
                            <a:pt x="237600" y="3240000"/>
                          </a:moveTo>
                          <a:cubicBezTo>
                            <a:pt x="172774" y="3239304"/>
                            <a:pt x="116930" y="3232195"/>
                            <a:pt x="118800" y="3220201"/>
                          </a:cubicBezTo>
                          <a:cubicBezTo>
                            <a:pt x="120709" y="3074302"/>
                            <a:pt x="128910" y="2952408"/>
                            <a:pt x="118800" y="2740812"/>
                          </a:cubicBezTo>
                          <a:cubicBezTo>
                            <a:pt x="108690" y="2529216"/>
                            <a:pt x="117069" y="2444477"/>
                            <a:pt x="118800" y="2245620"/>
                          </a:cubicBezTo>
                          <a:cubicBezTo>
                            <a:pt x="120531" y="2046763"/>
                            <a:pt x="123676" y="1764440"/>
                            <a:pt x="118800" y="1639799"/>
                          </a:cubicBezTo>
                          <a:cubicBezTo>
                            <a:pt x="125862" y="1638375"/>
                            <a:pt x="73251" y="1610626"/>
                            <a:pt x="0" y="1620000"/>
                          </a:cubicBezTo>
                          <a:cubicBezTo>
                            <a:pt x="67665" y="1619427"/>
                            <a:pt x="119404" y="1610637"/>
                            <a:pt x="118800" y="1600201"/>
                          </a:cubicBezTo>
                          <a:cubicBezTo>
                            <a:pt x="101938" y="1439407"/>
                            <a:pt x="104953" y="1206823"/>
                            <a:pt x="118800" y="1089204"/>
                          </a:cubicBezTo>
                          <a:cubicBezTo>
                            <a:pt x="132647" y="971585"/>
                            <a:pt x="117475" y="733710"/>
                            <a:pt x="118800" y="546600"/>
                          </a:cubicBezTo>
                          <a:cubicBezTo>
                            <a:pt x="120125" y="359490"/>
                            <a:pt x="113150" y="276982"/>
                            <a:pt x="118800" y="19799"/>
                          </a:cubicBezTo>
                          <a:cubicBezTo>
                            <a:pt x="125276" y="-1899"/>
                            <a:pt x="167112" y="-5965"/>
                            <a:pt x="237600" y="0"/>
                          </a:cubicBezTo>
                          <a:cubicBezTo>
                            <a:pt x="235305" y="191188"/>
                            <a:pt x="242230" y="478382"/>
                            <a:pt x="237600" y="615600"/>
                          </a:cubicBezTo>
                          <a:cubicBezTo>
                            <a:pt x="232970" y="752818"/>
                            <a:pt x="264469" y="947619"/>
                            <a:pt x="237600" y="1231200"/>
                          </a:cubicBezTo>
                          <a:cubicBezTo>
                            <a:pt x="210731" y="1514781"/>
                            <a:pt x="237960" y="1736413"/>
                            <a:pt x="237600" y="1879200"/>
                          </a:cubicBezTo>
                          <a:cubicBezTo>
                            <a:pt x="237240" y="2021987"/>
                            <a:pt x="227578" y="2164522"/>
                            <a:pt x="237600" y="2430000"/>
                          </a:cubicBezTo>
                          <a:cubicBezTo>
                            <a:pt x="247622" y="2695478"/>
                            <a:pt x="228939" y="2944810"/>
                            <a:pt x="237600" y="3240000"/>
                          </a:cubicBezTo>
                          <a:close/>
                        </a:path>
                        <a:path w="237600" h="3240000" fill="none" extrusionOk="0">
                          <a:moveTo>
                            <a:pt x="237600" y="3240000"/>
                          </a:moveTo>
                          <a:cubicBezTo>
                            <a:pt x="171890" y="3238878"/>
                            <a:pt x="121362" y="3230407"/>
                            <a:pt x="118800" y="3220201"/>
                          </a:cubicBezTo>
                          <a:cubicBezTo>
                            <a:pt x="129723" y="3010116"/>
                            <a:pt x="125525" y="2873978"/>
                            <a:pt x="118800" y="2709204"/>
                          </a:cubicBezTo>
                          <a:cubicBezTo>
                            <a:pt x="112075" y="2544430"/>
                            <a:pt x="103668" y="2306687"/>
                            <a:pt x="118800" y="2166600"/>
                          </a:cubicBezTo>
                          <a:cubicBezTo>
                            <a:pt x="133932" y="2026513"/>
                            <a:pt x="114056" y="1803228"/>
                            <a:pt x="118800" y="1639799"/>
                          </a:cubicBezTo>
                          <a:cubicBezTo>
                            <a:pt x="117266" y="1629100"/>
                            <a:pt x="58028" y="1621729"/>
                            <a:pt x="0" y="1620000"/>
                          </a:cubicBezTo>
                          <a:cubicBezTo>
                            <a:pt x="63723" y="1620054"/>
                            <a:pt x="119178" y="1609088"/>
                            <a:pt x="118800" y="1600201"/>
                          </a:cubicBezTo>
                          <a:cubicBezTo>
                            <a:pt x="138012" y="1339656"/>
                            <a:pt x="121136" y="1184855"/>
                            <a:pt x="118800" y="1057596"/>
                          </a:cubicBezTo>
                          <a:cubicBezTo>
                            <a:pt x="116464" y="930338"/>
                            <a:pt x="136039" y="794825"/>
                            <a:pt x="118800" y="562404"/>
                          </a:cubicBezTo>
                          <a:cubicBezTo>
                            <a:pt x="101561" y="329983"/>
                            <a:pt x="118369" y="257673"/>
                            <a:pt x="118800" y="19799"/>
                          </a:cubicBezTo>
                          <a:cubicBezTo>
                            <a:pt x="112254" y="10360"/>
                            <a:pt x="174674" y="-6279"/>
                            <a:pt x="23760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5" name="Left Brace 4">
              <a:extLst>
                <a:ext uri="{FF2B5EF4-FFF2-40B4-BE49-F238E27FC236}">
                  <a16:creationId xmlns:a16="http://schemas.microsoft.com/office/drawing/2014/main" id="{6040828B-0A05-4236-94A5-E53027BF0DF7}"/>
                </a:ext>
              </a:extLst>
            </p:cNvPr>
            <p:cNvSpPr/>
            <p:nvPr/>
          </p:nvSpPr>
          <p:spPr>
            <a:xfrm rot="16200000">
              <a:off x="8207710" y="2016124"/>
              <a:ext cx="240149" cy="1080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1136257699">
                    <a:custGeom>
                      <a:avLst/>
                      <a:gdLst>
                        <a:gd name="connsiteX0" fmla="*/ 240149 w 240149"/>
                        <a:gd name="connsiteY0" fmla="*/ 1080000 h 1080000"/>
                        <a:gd name="connsiteX1" fmla="*/ 120074 w 240149"/>
                        <a:gd name="connsiteY1" fmla="*/ 1059988 h 1080000"/>
                        <a:gd name="connsiteX2" fmla="*/ 120075 w 240149"/>
                        <a:gd name="connsiteY2" fmla="*/ 560012 h 1080000"/>
                        <a:gd name="connsiteX3" fmla="*/ 0 w 240149"/>
                        <a:gd name="connsiteY3" fmla="*/ 540000 h 1080000"/>
                        <a:gd name="connsiteX4" fmla="*/ 120075 w 240149"/>
                        <a:gd name="connsiteY4" fmla="*/ 519988 h 1080000"/>
                        <a:gd name="connsiteX5" fmla="*/ 120075 w 240149"/>
                        <a:gd name="connsiteY5" fmla="*/ 20012 h 1080000"/>
                        <a:gd name="connsiteX6" fmla="*/ 240150 w 240149"/>
                        <a:gd name="connsiteY6" fmla="*/ 0 h 1080000"/>
                        <a:gd name="connsiteX7" fmla="*/ 240149 w 240149"/>
                        <a:gd name="connsiteY7" fmla="*/ 1080000 h 1080000"/>
                        <a:gd name="connsiteX0" fmla="*/ 240149 w 240149"/>
                        <a:gd name="connsiteY0" fmla="*/ 1080000 h 1080000"/>
                        <a:gd name="connsiteX1" fmla="*/ 120074 w 240149"/>
                        <a:gd name="connsiteY1" fmla="*/ 1059988 h 1080000"/>
                        <a:gd name="connsiteX2" fmla="*/ 120075 w 240149"/>
                        <a:gd name="connsiteY2" fmla="*/ 560012 h 1080000"/>
                        <a:gd name="connsiteX3" fmla="*/ 0 w 240149"/>
                        <a:gd name="connsiteY3" fmla="*/ 540000 h 1080000"/>
                        <a:gd name="connsiteX4" fmla="*/ 120075 w 240149"/>
                        <a:gd name="connsiteY4" fmla="*/ 519988 h 1080000"/>
                        <a:gd name="connsiteX5" fmla="*/ 120075 w 240149"/>
                        <a:gd name="connsiteY5" fmla="*/ 20012 h 1080000"/>
                        <a:gd name="connsiteX6" fmla="*/ 240150 w 240149"/>
                        <a:gd name="connsiteY6"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149" h="1080000" stroke="0" extrusionOk="0">
                          <a:moveTo>
                            <a:pt x="240149" y="1080000"/>
                          </a:moveTo>
                          <a:cubicBezTo>
                            <a:pt x="174511" y="1079399"/>
                            <a:pt x="119214" y="1071527"/>
                            <a:pt x="120074" y="1059988"/>
                          </a:cubicBezTo>
                          <a:cubicBezTo>
                            <a:pt x="124337" y="896938"/>
                            <a:pt x="120661" y="718674"/>
                            <a:pt x="120075" y="560012"/>
                          </a:cubicBezTo>
                          <a:cubicBezTo>
                            <a:pt x="112520" y="560140"/>
                            <a:pt x="56057" y="544997"/>
                            <a:pt x="0" y="540000"/>
                          </a:cubicBezTo>
                          <a:cubicBezTo>
                            <a:pt x="64389" y="541206"/>
                            <a:pt x="120674" y="530475"/>
                            <a:pt x="120075" y="519988"/>
                          </a:cubicBezTo>
                          <a:cubicBezTo>
                            <a:pt x="129874" y="282755"/>
                            <a:pt x="95420" y="233789"/>
                            <a:pt x="120075" y="20012"/>
                          </a:cubicBezTo>
                          <a:cubicBezTo>
                            <a:pt x="126235" y="3871"/>
                            <a:pt x="182527" y="-1502"/>
                            <a:pt x="240150" y="0"/>
                          </a:cubicBezTo>
                          <a:cubicBezTo>
                            <a:pt x="240253" y="319683"/>
                            <a:pt x="326372" y="696450"/>
                            <a:pt x="240149" y="1080000"/>
                          </a:cubicBezTo>
                          <a:close/>
                        </a:path>
                        <a:path w="240149" h="1080000" fill="none" extrusionOk="0">
                          <a:moveTo>
                            <a:pt x="240149" y="1080000"/>
                          </a:moveTo>
                          <a:cubicBezTo>
                            <a:pt x="174012" y="1080281"/>
                            <a:pt x="117520" y="1071737"/>
                            <a:pt x="120074" y="1059988"/>
                          </a:cubicBezTo>
                          <a:cubicBezTo>
                            <a:pt x="113883" y="923076"/>
                            <a:pt x="132498" y="713581"/>
                            <a:pt x="120075" y="560012"/>
                          </a:cubicBezTo>
                          <a:cubicBezTo>
                            <a:pt x="120229" y="536698"/>
                            <a:pt x="62852" y="534989"/>
                            <a:pt x="0" y="540000"/>
                          </a:cubicBezTo>
                          <a:cubicBezTo>
                            <a:pt x="66014" y="540337"/>
                            <a:pt x="118720" y="531684"/>
                            <a:pt x="120075" y="519988"/>
                          </a:cubicBezTo>
                          <a:cubicBezTo>
                            <a:pt x="138940" y="361432"/>
                            <a:pt x="96597" y="164775"/>
                            <a:pt x="120075" y="20012"/>
                          </a:cubicBezTo>
                          <a:cubicBezTo>
                            <a:pt x="130208" y="972"/>
                            <a:pt x="170834" y="4015"/>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6" name="TextBox 5">
              <a:extLst>
                <a:ext uri="{FF2B5EF4-FFF2-40B4-BE49-F238E27FC236}">
                  <a16:creationId xmlns:a16="http://schemas.microsoft.com/office/drawing/2014/main" id="{EF4C92BE-F97B-423B-AF0E-430B480A6B1F}"/>
                </a:ext>
              </a:extLst>
            </p:cNvPr>
            <p:cNvSpPr txBox="1"/>
            <p:nvPr/>
          </p:nvSpPr>
          <p:spPr>
            <a:xfrm>
              <a:off x="5607099" y="2794069"/>
              <a:ext cx="923330" cy="276999"/>
            </a:xfrm>
            <a:prstGeom prst="rect">
              <a:avLst/>
            </a:prstGeom>
            <a:noFill/>
          </p:spPr>
          <p:txBody>
            <a:bodyPr wrap="none" lIns="0" tIns="0" rIns="0" bIns="0" rtlCol="0">
              <a:spAutoFit/>
            </a:bodyPr>
            <a:lstStyle/>
            <a:p>
              <a:pPr algn="l"/>
              <a:r>
                <a:rPr lang="zh-CN" altLang="en-US" dirty="0">
                  <a:solidFill>
                    <a:srgbClr val="FFC000"/>
                  </a:solidFill>
                  <a:latin typeface="Microsoft YaHei" panose="020B0503020204020204" pitchFamily="34" charset="-122"/>
                  <a:ea typeface="Microsoft YaHei" panose="020B0503020204020204" pitchFamily="34" charset="-122"/>
                </a:rPr>
                <a:t>模型相关</a:t>
              </a:r>
              <a:endParaRPr lang="en-US" dirty="0" err="1">
                <a:solidFill>
                  <a:srgbClr val="FFC000"/>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E7F4681A-340F-4A33-8D17-01A14F13A48F}"/>
                </a:ext>
              </a:extLst>
            </p:cNvPr>
            <p:cNvSpPr txBox="1"/>
            <p:nvPr/>
          </p:nvSpPr>
          <p:spPr>
            <a:xfrm>
              <a:off x="7841982" y="2778989"/>
              <a:ext cx="923330" cy="276999"/>
            </a:xfrm>
            <a:prstGeom prst="rect">
              <a:avLst/>
            </a:prstGeom>
            <a:noFill/>
          </p:spPr>
          <p:txBody>
            <a:bodyPr wrap="none" lIns="0" tIns="0" rIns="0" bIns="0" rtlCol="0">
              <a:spAutoFit/>
            </a:bodyPr>
            <a:lstStyle/>
            <a:p>
              <a:pPr algn="l"/>
              <a:r>
                <a:rPr lang="zh-CN" altLang="en-US" dirty="0">
                  <a:solidFill>
                    <a:srgbClr val="FFC000"/>
                  </a:solidFill>
                  <a:latin typeface="Microsoft YaHei" panose="020B0503020204020204" pitchFamily="34" charset="-122"/>
                  <a:ea typeface="Microsoft YaHei" panose="020B0503020204020204" pitchFamily="34" charset="-122"/>
                </a:rPr>
                <a:t>可变因素</a:t>
              </a:r>
              <a:endParaRPr lang="en-US" dirty="0" err="1">
                <a:solidFill>
                  <a:srgbClr val="FFC000"/>
                </a:solidFill>
                <a:latin typeface="Microsoft YaHei" panose="020B0503020204020204" pitchFamily="34" charset="-122"/>
                <a:ea typeface="Microsoft YaHei" panose="020B0503020204020204" pitchFamily="34" charset="-122"/>
              </a:endParaRPr>
            </a:p>
          </p:txBody>
        </p:sp>
        <p:sp>
          <p:nvSpPr>
            <p:cNvPr id="17" name="矩形 16">
              <a:extLst>
                <a:ext uri="{FF2B5EF4-FFF2-40B4-BE49-F238E27FC236}">
                  <a16:creationId xmlns:a16="http://schemas.microsoft.com/office/drawing/2014/main" id="{1A606C52-292D-DF4D-8409-2E907B58A5A0}"/>
                </a:ext>
              </a:extLst>
            </p:cNvPr>
            <p:cNvSpPr/>
            <p:nvPr/>
          </p:nvSpPr>
          <p:spPr>
            <a:xfrm>
              <a:off x="3039255" y="1988840"/>
              <a:ext cx="5939446" cy="400110"/>
            </a:xfrm>
            <a:prstGeom prst="rect">
              <a:avLst/>
            </a:prstGeom>
          </p:spPr>
          <p:txBody>
            <a:bodyPr wrap="none">
              <a:spAutoFit/>
            </a:bodyPr>
            <a:lstStyle/>
            <a:p>
              <a:pPr marL="0" indent="0">
                <a:buNone/>
              </a:pPr>
              <a:r>
                <a:rPr lang="zh-CN" altLang="en-US" sz="2000" dirty="0">
                  <a:solidFill>
                    <a:srgbClr val="374154"/>
                  </a:solidFill>
                  <a:latin typeface="+mj-ea"/>
                  <a:ea typeface="+mj-ea"/>
                </a:rPr>
                <a:t>训练耗时 </a:t>
              </a:r>
              <a:r>
                <a:rPr lang="en-US" altLang="zh-CN" sz="2000" dirty="0">
                  <a:solidFill>
                    <a:srgbClr val="374154"/>
                  </a:solidFill>
                  <a:latin typeface="+mj-ea"/>
                  <a:ea typeface="+mj-ea"/>
                </a:rPr>
                <a:t>=</a:t>
              </a:r>
              <a:r>
                <a:rPr lang="zh-CN" altLang="en-US" sz="2000" dirty="0">
                  <a:solidFill>
                    <a:srgbClr val="374154"/>
                  </a:solidFill>
                  <a:latin typeface="+mj-ea"/>
                  <a:ea typeface="+mj-ea"/>
                </a:rPr>
                <a:t> 训练数据规模 </a:t>
              </a:r>
              <a:r>
                <a:rPr lang="en-US" altLang="zh-CN" sz="2000" dirty="0">
                  <a:solidFill>
                    <a:srgbClr val="374154"/>
                  </a:solidFill>
                  <a:latin typeface="+mj-ea"/>
                  <a:ea typeface="+mj-ea"/>
                </a:rPr>
                <a:t>x </a:t>
              </a:r>
              <a:r>
                <a:rPr lang="zh-CN" altLang="en-US" sz="2000" dirty="0">
                  <a:solidFill>
                    <a:srgbClr val="374154"/>
                  </a:solidFill>
                  <a:latin typeface="+mj-ea"/>
                  <a:ea typeface="+mj-ea"/>
                </a:rPr>
                <a:t>单步计算量</a:t>
              </a:r>
              <a:r>
                <a:rPr lang="en-US" altLang="zh-CN" sz="2000" dirty="0">
                  <a:solidFill>
                    <a:srgbClr val="374154"/>
                  </a:solidFill>
                  <a:latin typeface="+mj-ea"/>
                  <a:ea typeface="+mj-ea"/>
                </a:rPr>
                <a:t> / </a:t>
              </a:r>
              <a:r>
                <a:rPr lang="zh-CN" altLang="en-US" sz="2000" dirty="0">
                  <a:solidFill>
                    <a:srgbClr val="374154"/>
                  </a:solidFill>
                  <a:latin typeface="+mj-ea"/>
                  <a:ea typeface="+mj-ea"/>
                </a:rPr>
                <a:t>计算速率</a:t>
              </a:r>
              <a:endParaRPr lang="en-US" altLang="zh-CN" sz="2000" dirty="0">
                <a:solidFill>
                  <a:srgbClr val="374154"/>
                </a:solidFill>
                <a:latin typeface="+mj-ea"/>
                <a:ea typeface="+mj-ea"/>
              </a:endParaRPr>
            </a:p>
          </p:txBody>
        </p:sp>
      </p:grpSp>
      <p:sp>
        <p:nvSpPr>
          <p:cNvPr id="20" name="矩形 19">
            <a:extLst>
              <a:ext uri="{FF2B5EF4-FFF2-40B4-BE49-F238E27FC236}">
                <a16:creationId xmlns:a16="http://schemas.microsoft.com/office/drawing/2014/main" id="{938493A9-2521-5541-93F8-F32AF7CB2819}"/>
              </a:ext>
            </a:extLst>
          </p:cNvPr>
          <p:cNvSpPr/>
          <p:nvPr/>
        </p:nvSpPr>
        <p:spPr>
          <a:xfrm>
            <a:off x="2209949" y="4146371"/>
            <a:ext cx="8132354" cy="400110"/>
          </a:xfrm>
          <a:prstGeom prst="rect">
            <a:avLst/>
          </a:prstGeom>
        </p:spPr>
        <p:txBody>
          <a:bodyPr wrap="none">
            <a:spAutoFit/>
          </a:bodyPr>
          <a:lstStyle/>
          <a:p>
            <a:r>
              <a:rPr lang="zh-CN" altLang="en-US" sz="2000" dirty="0">
                <a:solidFill>
                  <a:srgbClr val="374154"/>
                </a:solidFill>
                <a:latin typeface="+mj-ea"/>
                <a:ea typeface="+mj-ea"/>
              </a:rPr>
              <a:t>计算速率 </a:t>
            </a:r>
            <a:r>
              <a:rPr lang="en-US" altLang="zh-CN" sz="2000" dirty="0">
                <a:solidFill>
                  <a:srgbClr val="374154"/>
                </a:solidFill>
                <a:latin typeface="+mj-ea"/>
                <a:ea typeface="+mj-ea"/>
              </a:rPr>
              <a:t>=</a:t>
            </a:r>
            <a:r>
              <a:rPr lang="zh-CN" altLang="en-US" sz="2000" dirty="0">
                <a:solidFill>
                  <a:srgbClr val="374154"/>
                </a:solidFill>
                <a:latin typeface="+mj-ea"/>
                <a:ea typeface="+mj-ea"/>
              </a:rPr>
              <a:t> 单设备计算速率  </a:t>
            </a:r>
            <a:r>
              <a:rPr lang="en-US" altLang="zh-CN" sz="2000" dirty="0">
                <a:solidFill>
                  <a:srgbClr val="374154"/>
                </a:solidFill>
                <a:latin typeface="+mj-ea"/>
                <a:ea typeface="+mj-ea"/>
              </a:rPr>
              <a:t>x</a:t>
            </a:r>
            <a:r>
              <a:rPr lang="zh-CN" altLang="en-US" sz="2000" dirty="0">
                <a:solidFill>
                  <a:srgbClr val="374154"/>
                </a:solidFill>
                <a:latin typeface="+mj-ea"/>
                <a:ea typeface="+mj-ea"/>
              </a:rPr>
              <a:t> </a:t>
            </a:r>
            <a:r>
              <a:rPr lang="en-US" altLang="zh-CN" sz="2000" dirty="0">
                <a:solidFill>
                  <a:srgbClr val="374154"/>
                </a:solidFill>
                <a:latin typeface="+mj-ea"/>
                <a:ea typeface="+mj-ea"/>
              </a:rPr>
              <a:t> </a:t>
            </a:r>
            <a:r>
              <a:rPr lang="zh-CN" altLang="en-US" sz="2000" dirty="0">
                <a:solidFill>
                  <a:srgbClr val="374154"/>
                </a:solidFill>
                <a:latin typeface="+mj-ea"/>
                <a:ea typeface="+mj-ea"/>
              </a:rPr>
              <a:t>设备数  </a:t>
            </a:r>
            <a:r>
              <a:rPr lang="en-US" altLang="zh-CN" sz="2000" dirty="0">
                <a:solidFill>
                  <a:srgbClr val="374154"/>
                </a:solidFill>
                <a:latin typeface="+mj-ea"/>
                <a:ea typeface="+mj-ea"/>
              </a:rPr>
              <a:t>x</a:t>
            </a:r>
            <a:r>
              <a:rPr lang="zh-CN" altLang="en-US" sz="2000" dirty="0">
                <a:solidFill>
                  <a:srgbClr val="374154"/>
                </a:solidFill>
                <a:latin typeface="+mj-ea"/>
                <a:ea typeface="+mj-ea"/>
              </a:rPr>
              <a:t> </a:t>
            </a:r>
            <a:r>
              <a:rPr lang="en-US" altLang="zh-CN" sz="2000" dirty="0">
                <a:solidFill>
                  <a:srgbClr val="374154"/>
                </a:solidFill>
                <a:latin typeface="+mj-ea"/>
                <a:ea typeface="+mj-ea"/>
              </a:rPr>
              <a:t> </a:t>
            </a:r>
            <a:r>
              <a:rPr lang="zh-CN" altLang="en-US" sz="2000" dirty="0">
                <a:solidFill>
                  <a:srgbClr val="374154"/>
                </a:solidFill>
                <a:latin typeface="+mj-ea"/>
                <a:ea typeface="+mj-ea"/>
              </a:rPr>
              <a:t>多设备并行效率（加速比）</a:t>
            </a:r>
            <a:endParaRPr lang="en-US" altLang="zh-CN" sz="2000" dirty="0">
              <a:solidFill>
                <a:srgbClr val="374154"/>
              </a:solidFill>
              <a:latin typeface="+mj-ea"/>
              <a:ea typeface="+mj-ea"/>
            </a:endParaRPr>
          </a:p>
        </p:txBody>
      </p:sp>
      <p:sp>
        <p:nvSpPr>
          <p:cNvPr id="21" name="Text Placeholder 2">
            <a:extLst>
              <a:ext uri="{FF2B5EF4-FFF2-40B4-BE49-F238E27FC236}">
                <a16:creationId xmlns:a16="http://schemas.microsoft.com/office/drawing/2014/main" id="{4FB40855-4EB6-1C4B-A8D5-D19E646952D6}"/>
              </a:ext>
            </a:extLst>
          </p:cNvPr>
          <p:cNvSpPr txBox="1">
            <a:spLocks/>
          </p:cNvSpPr>
          <p:nvPr/>
        </p:nvSpPr>
        <p:spPr>
          <a:xfrm>
            <a:off x="623635" y="3543192"/>
            <a:ext cx="10963473" cy="47579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342900" indent="-342900">
              <a:buFont typeface="Arial" panose="020B0604020202020204" pitchFamily="34" charset="0"/>
              <a:buChar char="•"/>
            </a:pPr>
            <a:r>
              <a:rPr lang="zh-CN" altLang="en-US" b="1" dirty="0"/>
              <a:t>计算速率：</a:t>
            </a:r>
            <a:endParaRPr lang="en-US" altLang="zh-CN" b="1" dirty="0"/>
          </a:p>
        </p:txBody>
      </p:sp>
      <p:sp>
        <p:nvSpPr>
          <p:cNvPr id="16" name="Left Brace 8">
            <a:extLst>
              <a:ext uri="{FF2B5EF4-FFF2-40B4-BE49-F238E27FC236}">
                <a16:creationId xmlns:a16="http://schemas.microsoft.com/office/drawing/2014/main" id="{B4267FFE-5501-3546-AE94-939064572179}"/>
              </a:ext>
            </a:extLst>
          </p:cNvPr>
          <p:cNvSpPr/>
          <p:nvPr/>
        </p:nvSpPr>
        <p:spPr>
          <a:xfrm rot="16200000">
            <a:off x="8405098" y="3220739"/>
            <a:ext cx="240150" cy="2936919"/>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2928395881">
                  <a:custGeom>
                    <a:avLst/>
                    <a:gdLst>
                      <a:gd name="connsiteX0" fmla="*/ 240150 w 240150"/>
                      <a:gd name="connsiteY0" fmla="*/ 2936919 h 2936919"/>
                      <a:gd name="connsiteX1" fmla="*/ 120075 w 240150"/>
                      <a:gd name="connsiteY1" fmla="*/ 2916907 h 2936919"/>
                      <a:gd name="connsiteX2" fmla="*/ 120075 w 240150"/>
                      <a:gd name="connsiteY2" fmla="*/ 2440762 h 2936919"/>
                      <a:gd name="connsiteX3" fmla="*/ 120075 w 240150"/>
                      <a:gd name="connsiteY3" fmla="*/ 2007469 h 2936919"/>
                      <a:gd name="connsiteX4" fmla="*/ 120075 w 240150"/>
                      <a:gd name="connsiteY4" fmla="*/ 1488471 h 2936919"/>
                      <a:gd name="connsiteX5" fmla="*/ 0 w 240150"/>
                      <a:gd name="connsiteY5" fmla="*/ 1468459 h 2936919"/>
                      <a:gd name="connsiteX6" fmla="*/ 120075 w 240150"/>
                      <a:gd name="connsiteY6" fmla="*/ 1448447 h 2936919"/>
                      <a:gd name="connsiteX7" fmla="*/ 120075 w 240150"/>
                      <a:gd name="connsiteY7" fmla="*/ 972302 h 2936919"/>
                      <a:gd name="connsiteX8" fmla="*/ 120075 w 240150"/>
                      <a:gd name="connsiteY8" fmla="*/ 524726 h 2936919"/>
                      <a:gd name="connsiteX9" fmla="*/ 120075 w 240150"/>
                      <a:gd name="connsiteY9" fmla="*/ 20012 h 2936919"/>
                      <a:gd name="connsiteX10" fmla="*/ 240150 w 240150"/>
                      <a:gd name="connsiteY10" fmla="*/ 0 h 2936919"/>
                      <a:gd name="connsiteX11" fmla="*/ 240150 w 240150"/>
                      <a:gd name="connsiteY11" fmla="*/ 499276 h 2936919"/>
                      <a:gd name="connsiteX12" fmla="*/ 240150 w 240150"/>
                      <a:gd name="connsiteY12" fmla="*/ 1027922 h 2936919"/>
                      <a:gd name="connsiteX13" fmla="*/ 240150 w 240150"/>
                      <a:gd name="connsiteY13" fmla="*/ 1556567 h 2936919"/>
                      <a:gd name="connsiteX14" fmla="*/ 240150 w 240150"/>
                      <a:gd name="connsiteY14" fmla="*/ 2085212 h 2936919"/>
                      <a:gd name="connsiteX15" fmla="*/ 240150 w 240150"/>
                      <a:gd name="connsiteY15" fmla="*/ 2936919 h 2936919"/>
                      <a:gd name="connsiteX0" fmla="*/ 240150 w 240150"/>
                      <a:gd name="connsiteY0" fmla="*/ 2936919 h 2936919"/>
                      <a:gd name="connsiteX1" fmla="*/ 120075 w 240150"/>
                      <a:gd name="connsiteY1" fmla="*/ 2916907 h 2936919"/>
                      <a:gd name="connsiteX2" fmla="*/ 120075 w 240150"/>
                      <a:gd name="connsiteY2" fmla="*/ 2469330 h 2936919"/>
                      <a:gd name="connsiteX3" fmla="*/ 120075 w 240150"/>
                      <a:gd name="connsiteY3" fmla="*/ 1978901 h 2936919"/>
                      <a:gd name="connsiteX4" fmla="*/ 120075 w 240150"/>
                      <a:gd name="connsiteY4" fmla="*/ 1488471 h 2936919"/>
                      <a:gd name="connsiteX5" fmla="*/ 0 w 240150"/>
                      <a:gd name="connsiteY5" fmla="*/ 1468459 h 2936919"/>
                      <a:gd name="connsiteX6" fmla="*/ 120075 w 240150"/>
                      <a:gd name="connsiteY6" fmla="*/ 1448447 h 2936919"/>
                      <a:gd name="connsiteX7" fmla="*/ 120075 w 240150"/>
                      <a:gd name="connsiteY7" fmla="*/ 958018 h 2936919"/>
                      <a:gd name="connsiteX8" fmla="*/ 120075 w 240150"/>
                      <a:gd name="connsiteY8" fmla="*/ 524726 h 2936919"/>
                      <a:gd name="connsiteX9" fmla="*/ 120075 w 240150"/>
                      <a:gd name="connsiteY9" fmla="*/ 20012 h 2936919"/>
                      <a:gd name="connsiteX10" fmla="*/ 240150 w 240150"/>
                      <a:gd name="connsiteY10" fmla="*/ 0 h 293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150" h="2936919" stroke="0" extrusionOk="0">
                        <a:moveTo>
                          <a:pt x="240150" y="2936919"/>
                        </a:moveTo>
                        <a:cubicBezTo>
                          <a:pt x="175558" y="2936861"/>
                          <a:pt x="119410" y="2927667"/>
                          <a:pt x="120075" y="2916907"/>
                        </a:cubicBezTo>
                        <a:cubicBezTo>
                          <a:pt x="107281" y="2710146"/>
                          <a:pt x="126113" y="2556285"/>
                          <a:pt x="120075" y="2440762"/>
                        </a:cubicBezTo>
                        <a:cubicBezTo>
                          <a:pt x="114037" y="2325239"/>
                          <a:pt x="107549" y="2095960"/>
                          <a:pt x="120075" y="2007469"/>
                        </a:cubicBezTo>
                        <a:cubicBezTo>
                          <a:pt x="132601" y="1918978"/>
                          <a:pt x="124605" y="1593507"/>
                          <a:pt x="120075" y="1488471"/>
                        </a:cubicBezTo>
                        <a:cubicBezTo>
                          <a:pt x="115131" y="1481322"/>
                          <a:pt x="60251" y="1477153"/>
                          <a:pt x="0" y="1468459"/>
                        </a:cubicBezTo>
                        <a:cubicBezTo>
                          <a:pt x="68870" y="1469394"/>
                          <a:pt x="118531" y="1460365"/>
                          <a:pt x="120075" y="1448447"/>
                        </a:cubicBezTo>
                        <a:cubicBezTo>
                          <a:pt x="104584" y="1229878"/>
                          <a:pt x="128946" y="1197049"/>
                          <a:pt x="120075" y="972302"/>
                        </a:cubicBezTo>
                        <a:cubicBezTo>
                          <a:pt x="111204" y="747556"/>
                          <a:pt x="117625" y="650301"/>
                          <a:pt x="120075" y="524726"/>
                        </a:cubicBezTo>
                        <a:cubicBezTo>
                          <a:pt x="122525" y="399151"/>
                          <a:pt x="117818" y="210366"/>
                          <a:pt x="120075" y="20012"/>
                        </a:cubicBezTo>
                        <a:cubicBezTo>
                          <a:pt x="110502" y="9176"/>
                          <a:pt x="174993" y="-12159"/>
                          <a:pt x="240150" y="0"/>
                        </a:cubicBezTo>
                        <a:cubicBezTo>
                          <a:pt x="226277" y="221935"/>
                          <a:pt x="259528" y="326040"/>
                          <a:pt x="240150" y="499276"/>
                        </a:cubicBezTo>
                        <a:cubicBezTo>
                          <a:pt x="220772" y="672512"/>
                          <a:pt x="235980" y="872384"/>
                          <a:pt x="240150" y="1027922"/>
                        </a:cubicBezTo>
                        <a:cubicBezTo>
                          <a:pt x="244320" y="1183460"/>
                          <a:pt x="234267" y="1418880"/>
                          <a:pt x="240150" y="1556567"/>
                        </a:cubicBezTo>
                        <a:cubicBezTo>
                          <a:pt x="246033" y="1694254"/>
                          <a:pt x="221259" y="1857168"/>
                          <a:pt x="240150" y="2085212"/>
                        </a:cubicBezTo>
                        <a:cubicBezTo>
                          <a:pt x="259041" y="2313257"/>
                          <a:pt x="222499" y="2765911"/>
                          <a:pt x="240150" y="2936919"/>
                        </a:cubicBezTo>
                        <a:close/>
                      </a:path>
                      <a:path w="240150" h="2936919" fill="none" extrusionOk="0">
                        <a:moveTo>
                          <a:pt x="240150" y="2936919"/>
                        </a:moveTo>
                        <a:cubicBezTo>
                          <a:pt x="175808" y="2937613"/>
                          <a:pt x="119685" y="2925787"/>
                          <a:pt x="120075" y="2916907"/>
                        </a:cubicBezTo>
                        <a:cubicBezTo>
                          <a:pt x="111691" y="2815130"/>
                          <a:pt x="103165" y="2658038"/>
                          <a:pt x="120075" y="2469330"/>
                        </a:cubicBezTo>
                        <a:cubicBezTo>
                          <a:pt x="136985" y="2280622"/>
                          <a:pt x="98998" y="2140052"/>
                          <a:pt x="120075" y="1978901"/>
                        </a:cubicBezTo>
                        <a:cubicBezTo>
                          <a:pt x="141152" y="1817750"/>
                          <a:pt x="108301" y="1733652"/>
                          <a:pt x="120075" y="1488471"/>
                        </a:cubicBezTo>
                        <a:cubicBezTo>
                          <a:pt x="112432" y="1482682"/>
                          <a:pt x="60314" y="1461851"/>
                          <a:pt x="0" y="1468459"/>
                        </a:cubicBezTo>
                        <a:cubicBezTo>
                          <a:pt x="66095" y="1467927"/>
                          <a:pt x="121209" y="1459889"/>
                          <a:pt x="120075" y="1448447"/>
                        </a:cubicBezTo>
                        <a:cubicBezTo>
                          <a:pt x="136889" y="1270657"/>
                          <a:pt x="133207" y="1080308"/>
                          <a:pt x="120075" y="958018"/>
                        </a:cubicBezTo>
                        <a:cubicBezTo>
                          <a:pt x="106943" y="835728"/>
                          <a:pt x="102644" y="714787"/>
                          <a:pt x="120075" y="524726"/>
                        </a:cubicBezTo>
                        <a:cubicBezTo>
                          <a:pt x="137506" y="334665"/>
                          <a:pt x="104473" y="197068"/>
                          <a:pt x="120075" y="20012"/>
                        </a:cubicBezTo>
                        <a:cubicBezTo>
                          <a:pt x="125584" y="4964"/>
                          <a:pt x="175729" y="10467"/>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18" name="TextBox 9">
            <a:extLst>
              <a:ext uri="{FF2B5EF4-FFF2-40B4-BE49-F238E27FC236}">
                <a16:creationId xmlns:a16="http://schemas.microsoft.com/office/drawing/2014/main" id="{238B594C-1F82-7C4F-94D3-D88C80C80F06}"/>
              </a:ext>
            </a:extLst>
          </p:cNvPr>
          <p:cNvSpPr txBox="1"/>
          <p:nvPr/>
        </p:nvSpPr>
        <p:spPr>
          <a:xfrm>
            <a:off x="8082520" y="4972544"/>
            <a:ext cx="923330" cy="1045223"/>
          </a:xfrm>
          <a:prstGeom prst="rect">
            <a:avLst/>
          </a:prstGeom>
          <a:noFill/>
        </p:spPr>
        <p:txBody>
          <a:bodyPr wrap="none" lIns="0" tIns="0" rIns="0" bIns="0" rtlCol="0">
            <a:spAutoFit/>
          </a:bodyPr>
          <a:lstStyle/>
          <a:p>
            <a:pPr algn="ctr">
              <a:lnSpc>
                <a:spcPct val="130000"/>
              </a:lnSpc>
            </a:pPr>
            <a:r>
              <a:rPr lang="zh-CN" altLang="en-US" dirty="0">
                <a:solidFill>
                  <a:srgbClr val="FFC000"/>
                </a:solidFill>
                <a:latin typeface="+mj-ea"/>
                <a:ea typeface="+mj-ea"/>
              </a:rPr>
              <a:t>数据并行</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模型并行</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流水并行</a:t>
            </a:r>
            <a:endParaRPr lang="en-US" altLang="zh-CN" dirty="0">
              <a:solidFill>
                <a:srgbClr val="FFC000"/>
              </a:solidFill>
              <a:latin typeface="+mj-ea"/>
              <a:ea typeface="+mj-ea"/>
            </a:endParaRPr>
          </a:p>
        </p:txBody>
      </p:sp>
    </p:spTree>
    <p:extLst>
      <p:ext uri="{BB962C8B-B14F-4D97-AF65-F5344CB8AC3E}">
        <p14:creationId xmlns:p14="http://schemas.microsoft.com/office/powerpoint/2010/main" val="3750487947"/>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P spid="16" grpId="0" animBg="1"/>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4" y="53555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C00000"/>
                </a:solidFill>
                <a:latin typeface="Futura Medium" panose="020B0602020204020303" pitchFamily="34" charset="-79"/>
                <a:cs typeface="Futura Medium" panose="020B0602020204020303" pitchFamily="34" charset="-79"/>
              </a:rPr>
              <a:t>Data parallelism</a:t>
            </a:r>
            <a:r>
              <a:rPr lang="zh-CN" altLang="en-US" b="0" dirty="0">
                <a:solidFill>
                  <a:srgbClr val="C00000"/>
                </a:solidFill>
                <a:latin typeface="Futura Medium" panose="020B0602020204020303" pitchFamily="34" charset="-79"/>
                <a:cs typeface="Futura Medium" panose="020B0602020204020303" pitchFamily="34" charset="-79"/>
              </a:rPr>
              <a:t> </a:t>
            </a:r>
            <a:r>
              <a:rPr lang="zh-CN" altLang="en-US" sz="2800" b="0" dirty="0">
                <a:solidFill>
                  <a:srgbClr val="C00000"/>
                </a:solidFill>
                <a:latin typeface="Futura Medium" panose="020B0602020204020303" pitchFamily="34" charset="-79"/>
                <a:cs typeface="Futura Medium" panose="020B0602020204020303" pitchFamily="34" charset="-79"/>
              </a:rPr>
              <a:t>数据并行</a:t>
            </a:r>
            <a:endParaRPr kumimoji="1" lang="zh-CN" altLang="en-US" dirty="0">
              <a:solidFill>
                <a:srgbClr val="C00000"/>
              </a:solidFill>
              <a:latin typeface="Futura Medium" panose="020B0602020204020303" pitchFamily="34" charset="-79"/>
              <a:ea typeface="Cosmonaut" pitchFamily="2" charset="0"/>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369181" y="1340768"/>
            <a:ext cx="11458400" cy="1728192"/>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808490" lvl="1" indent="-571500">
              <a:lnSpc>
                <a:spcPct val="130000"/>
              </a:lnSpc>
              <a:buFont typeface="+mj-lt"/>
              <a:buAutoNum type="arabicPeriod"/>
            </a:pPr>
            <a:r>
              <a:rPr lang="en-US" altLang="zh-CN" sz="2000" dirty="0">
                <a:latin typeface="Gill Sans MT" panose="020B0502020104020203" pitchFamily="34" charset="0"/>
              </a:rPr>
              <a:t>Data parallelism,</a:t>
            </a:r>
            <a:r>
              <a:rPr lang="zh-CN" altLang="en-US" sz="2000" dirty="0">
                <a:latin typeface="Gill Sans MT" panose="020B0502020104020203" pitchFamily="34" charset="0"/>
              </a:rPr>
              <a:t> </a:t>
            </a:r>
            <a:r>
              <a:rPr lang="en-US" altLang="zh-CN" sz="2000" dirty="0">
                <a:latin typeface="Gill Sans MT" panose="020B0502020104020203" pitchFamily="34" charset="0"/>
              </a:rPr>
              <a:t>DP</a:t>
            </a:r>
            <a:endParaRPr lang="en-US" altLang="zh-CN" sz="2000" dirty="0">
              <a:solidFill>
                <a:srgbClr val="59595A"/>
              </a:solidFill>
              <a:latin typeface="Gill Sans MT" panose="020B0502020104020203" pitchFamily="34" charset="0"/>
            </a:endParaRPr>
          </a:p>
          <a:p>
            <a:pPr marL="808490" lvl="1" indent="-571500">
              <a:lnSpc>
                <a:spcPct val="130000"/>
              </a:lnSpc>
              <a:buFont typeface="+mj-lt"/>
              <a:buAutoNum type="arabicPeriod"/>
            </a:pPr>
            <a:r>
              <a:rPr lang="en-US" altLang="zh-CN" sz="2000" dirty="0">
                <a:latin typeface="Gill Sans MT" panose="020B0502020104020203" pitchFamily="34" charset="0"/>
              </a:rPr>
              <a:t>Distribution Data Parallel,</a:t>
            </a:r>
            <a:r>
              <a:rPr lang="zh-CN" altLang="en-US" sz="2000" dirty="0">
                <a:latin typeface="Gill Sans MT" panose="020B0502020104020203" pitchFamily="34" charset="0"/>
              </a:rPr>
              <a:t> </a:t>
            </a:r>
            <a:r>
              <a:rPr lang="en-US" altLang="zh-CN" sz="2000" dirty="0">
                <a:latin typeface="Gill Sans MT" panose="020B0502020104020203" pitchFamily="34" charset="0"/>
              </a:rPr>
              <a:t>DDP</a:t>
            </a:r>
          </a:p>
          <a:p>
            <a:pPr marL="808490" lvl="1" indent="-571500">
              <a:lnSpc>
                <a:spcPct val="130000"/>
              </a:lnSpc>
              <a:buFont typeface="+mj-lt"/>
              <a:buAutoNum type="arabicPeriod"/>
            </a:pPr>
            <a:r>
              <a:rPr lang="en-US" altLang="zh-CN" sz="2000" dirty="0">
                <a:latin typeface="Gill Sans MT" panose="020B0502020104020203" pitchFamily="34" charset="0"/>
                <a:cs typeface="Futura Medium" panose="020B0602020204020303" pitchFamily="34" charset="-79"/>
              </a:rPr>
              <a:t>Fully Sharded Data Parallel, FSDP</a:t>
            </a:r>
          </a:p>
        </p:txBody>
      </p:sp>
      <p:pic>
        <p:nvPicPr>
          <p:cNvPr id="3" name="图片 2">
            <a:extLst>
              <a:ext uri="{FF2B5EF4-FFF2-40B4-BE49-F238E27FC236}">
                <a16:creationId xmlns:a16="http://schemas.microsoft.com/office/drawing/2014/main" id="{1B6EFBCA-C9AA-8A4D-9367-FF4455BDC37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85813" y="3590112"/>
            <a:ext cx="6883400" cy="1435100"/>
          </a:xfrm>
          <a:prstGeom prst="roundRect">
            <a:avLst>
              <a:gd name="adj" fmla="val 8594"/>
            </a:avLst>
          </a:prstGeom>
          <a:solidFill>
            <a:srgbClr val="FFFFFF">
              <a:shade val="85000"/>
            </a:srgbClr>
          </a:solidFill>
          <a:ln>
            <a:noFill/>
          </a:ln>
          <a:effectLst/>
        </p:spPr>
      </p:pic>
      <p:pic>
        <p:nvPicPr>
          <p:cNvPr id="7" name="图片 6">
            <a:extLst>
              <a:ext uri="{FF2B5EF4-FFF2-40B4-BE49-F238E27FC236}">
                <a16:creationId xmlns:a16="http://schemas.microsoft.com/office/drawing/2014/main" id="{1BF95A08-9DFB-C24B-A920-47413477D91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273845" y="5150052"/>
            <a:ext cx="6264696" cy="331444"/>
          </a:xfrm>
          <a:prstGeom prst="rect">
            <a:avLst/>
          </a:prstGeom>
        </p:spPr>
      </p:pic>
    </p:spTree>
    <p:extLst>
      <p:ext uri="{BB962C8B-B14F-4D97-AF65-F5344CB8AC3E}">
        <p14:creationId xmlns:p14="http://schemas.microsoft.com/office/powerpoint/2010/main" val="271002259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4" y="53555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C00000"/>
                </a:solidFill>
                <a:latin typeface="Futura Medium" panose="020B0602020204020303" pitchFamily="34" charset="-79"/>
                <a:cs typeface="Futura Medium" panose="020B0602020204020303" pitchFamily="34" charset="-79"/>
              </a:rPr>
              <a:t>MP:</a:t>
            </a:r>
            <a:r>
              <a:rPr lang="zh-CN" altLang="en-US" b="0" dirty="0">
                <a:solidFill>
                  <a:srgbClr val="C00000"/>
                </a:solidFill>
                <a:latin typeface="Futura Medium" panose="020B0602020204020303" pitchFamily="34" charset="-79"/>
                <a:cs typeface="Futura Medium" panose="020B0602020204020303" pitchFamily="34" charset="-79"/>
              </a:rPr>
              <a:t> </a:t>
            </a:r>
            <a:r>
              <a:rPr lang="en-US" altLang="zh-CN" b="0" dirty="0">
                <a:solidFill>
                  <a:srgbClr val="C00000"/>
                </a:solidFill>
                <a:latin typeface="Futura Medium" panose="020B0602020204020303" pitchFamily="34" charset="-79"/>
                <a:cs typeface="Futura Medium" panose="020B0602020204020303" pitchFamily="34" charset="-79"/>
              </a:rPr>
              <a:t>Tensor</a:t>
            </a:r>
            <a:r>
              <a:rPr lang="zh-CN" altLang="en-US" b="0" dirty="0">
                <a:solidFill>
                  <a:srgbClr val="C00000"/>
                </a:solidFill>
                <a:latin typeface="Futura Medium" panose="020B0602020204020303" pitchFamily="34" charset="-79"/>
                <a:cs typeface="Futura Medium" panose="020B0602020204020303" pitchFamily="34" charset="-79"/>
              </a:rPr>
              <a:t> </a:t>
            </a:r>
            <a:r>
              <a:rPr lang="en-US" altLang="zh-CN" b="0" dirty="0">
                <a:solidFill>
                  <a:srgbClr val="C00000"/>
                </a:solidFill>
                <a:latin typeface="Futura Medium" panose="020B0602020204020303" pitchFamily="34" charset="-79"/>
                <a:cs typeface="Futura Medium" panose="020B0602020204020303" pitchFamily="34" charset="-79"/>
              </a:rPr>
              <a:t>parallelism</a:t>
            </a:r>
            <a:r>
              <a:rPr lang="zh-CN" altLang="en-US" b="0" dirty="0">
                <a:solidFill>
                  <a:srgbClr val="C00000"/>
                </a:solidFill>
                <a:latin typeface="Futura Medium" panose="020B0602020204020303" pitchFamily="34" charset="-79"/>
                <a:cs typeface="Futura Medium" panose="020B0602020204020303" pitchFamily="34" charset="-79"/>
              </a:rPr>
              <a:t> </a:t>
            </a:r>
            <a:r>
              <a:rPr lang="zh-CN" altLang="en-US" sz="2800" b="0" dirty="0">
                <a:solidFill>
                  <a:srgbClr val="C00000"/>
                </a:solidFill>
                <a:latin typeface="Futura Medium" panose="020B0602020204020303" pitchFamily="34" charset="-79"/>
                <a:cs typeface="Futura Medium" panose="020B0602020204020303" pitchFamily="34" charset="-79"/>
              </a:rPr>
              <a:t>张量并行 </a:t>
            </a:r>
            <a:endParaRPr lang="zh-CN" altLang="en-US" b="0" dirty="0">
              <a:solidFill>
                <a:srgbClr val="C00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369181" y="1340768"/>
            <a:ext cx="11458400" cy="936104"/>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79890" lvl="1" indent="-342900">
              <a:lnSpc>
                <a:spcPct val="130000"/>
              </a:lnSpc>
              <a:buFont typeface="Wingdings" pitchFamily="2" charset="2"/>
              <a:buChar char="l"/>
            </a:pPr>
            <a:r>
              <a:rPr lang="en-US" altLang="zh-CN" sz="2000" dirty="0">
                <a:solidFill>
                  <a:srgbClr val="59595A"/>
                </a:solidFill>
                <a:latin typeface="Gill Sans MT" panose="020B0502020104020203" pitchFamily="34" charset="0"/>
              </a:rPr>
              <a:t>Divide parameters in the layer into different devices, which we called tensor model parallelism</a:t>
            </a:r>
          </a:p>
          <a:p>
            <a:pPr marL="579890" lvl="1" indent="-342900">
              <a:lnSpc>
                <a:spcPct val="130000"/>
              </a:lnSpc>
              <a:buFont typeface="Wingdings" pitchFamily="2" charset="2"/>
              <a:buChar char="l"/>
            </a:pPr>
            <a:r>
              <a:rPr lang="zh-CN" altLang="en-US" sz="1800" dirty="0">
                <a:solidFill>
                  <a:srgbClr val="59595A"/>
                </a:solidFill>
              </a:rPr>
              <a:t>张量并行：将计算图中的层内的参数切分到不同设备，即层内并行</a:t>
            </a:r>
            <a:endParaRPr lang="en-US" altLang="zh-CN" sz="1800" dirty="0">
              <a:solidFill>
                <a:srgbClr val="59595A"/>
              </a:solidFill>
              <a:latin typeface="Gill Sans MT" panose="020B0502020104020203" pitchFamily="34" charset="0"/>
            </a:endParaRPr>
          </a:p>
        </p:txBody>
      </p:sp>
      <p:pic>
        <p:nvPicPr>
          <p:cNvPr id="8" name="图片 7">
            <a:extLst>
              <a:ext uri="{FF2B5EF4-FFF2-40B4-BE49-F238E27FC236}">
                <a16:creationId xmlns:a16="http://schemas.microsoft.com/office/drawing/2014/main" id="{10D128FA-7624-3C48-8C5F-C15B1D3CE45D}"/>
              </a:ext>
            </a:extLst>
          </p:cNvPr>
          <p:cNvPicPr>
            <a:picLocks noChangeAspect="1"/>
          </p:cNvPicPr>
          <p:nvPr/>
        </p:nvPicPr>
        <p:blipFill>
          <a:blip r:embed="rId3"/>
          <a:stretch>
            <a:fillRect/>
          </a:stretch>
        </p:blipFill>
        <p:spPr>
          <a:xfrm>
            <a:off x="1129829" y="2492896"/>
            <a:ext cx="6607631" cy="3600400"/>
          </a:xfrm>
          <a:prstGeom prst="rect">
            <a:avLst/>
          </a:prstGeom>
        </p:spPr>
      </p:pic>
    </p:spTree>
    <p:extLst>
      <p:ext uri="{BB962C8B-B14F-4D97-AF65-F5344CB8AC3E}">
        <p14:creationId xmlns:p14="http://schemas.microsoft.com/office/powerpoint/2010/main" val="258891022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4" y="53555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C00000"/>
                </a:solidFill>
                <a:latin typeface="Futura Medium" panose="020B0602020204020303" pitchFamily="34" charset="-79"/>
                <a:cs typeface="Futura Medium" panose="020B0602020204020303" pitchFamily="34" charset="-79"/>
              </a:rPr>
              <a:t>MP:</a:t>
            </a:r>
            <a:r>
              <a:rPr lang="zh-CN" altLang="en-US" b="0" dirty="0">
                <a:solidFill>
                  <a:srgbClr val="C00000"/>
                </a:solidFill>
                <a:latin typeface="Futura Medium" panose="020B0602020204020303" pitchFamily="34" charset="-79"/>
                <a:cs typeface="Futura Medium" panose="020B0602020204020303" pitchFamily="34" charset="-79"/>
              </a:rPr>
              <a:t> </a:t>
            </a:r>
            <a:r>
              <a:rPr lang="en-US" altLang="zh-CN" b="0" dirty="0">
                <a:solidFill>
                  <a:srgbClr val="C00000"/>
                </a:solidFill>
                <a:latin typeface="Futura Medium" panose="020B0602020204020303" pitchFamily="34" charset="-79"/>
                <a:cs typeface="Futura Medium" panose="020B0602020204020303" pitchFamily="34" charset="-79"/>
              </a:rPr>
              <a:t>Pipeline</a:t>
            </a:r>
            <a:r>
              <a:rPr lang="zh-CN" altLang="en-US" b="0" dirty="0">
                <a:solidFill>
                  <a:srgbClr val="C00000"/>
                </a:solidFill>
                <a:latin typeface="Futura Medium" panose="020B0602020204020303" pitchFamily="34" charset="-79"/>
                <a:cs typeface="Futura Medium" panose="020B0602020204020303" pitchFamily="34" charset="-79"/>
              </a:rPr>
              <a:t> </a:t>
            </a:r>
            <a:r>
              <a:rPr lang="en-US" altLang="zh-CN" b="0" dirty="0">
                <a:solidFill>
                  <a:srgbClr val="C00000"/>
                </a:solidFill>
                <a:latin typeface="Futura Medium" panose="020B0602020204020303" pitchFamily="34" charset="-79"/>
                <a:cs typeface="Futura Medium" panose="020B0602020204020303" pitchFamily="34" charset="-79"/>
              </a:rPr>
              <a:t>parallelism</a:t>
            </a:r>
            <a:r>
              <a:rPr lang="zh-CN" altLang="en-US" b="0" dirty="0">
                <a:solidFill>
                  <a:srgbClr val="C00000"/>
                </a:solidFill>
                <a:latin typeface="Futura Medium" panose="020B0602020204020303" pitchFamily="34" charset="-79"/>
                <a:cs typeface="Futura Medium" panose="020B0602020204020303" pitchFamily="34" charset="-79"/>
              </a:rPr>
              <a:t> </a:t>
            </a:r>
            <a:r>
              <a:rPr lang="zh-CN" altLang="en-US" sz="2800" b="0" dirty="0">
                <a:solidFill>
                  <a:srgbClr val="C00000"/>
                </a:solidFill>
                <a:latin typeface="Futura Medium" panose="020B0602020204020303" pitchFamily="34" charset="-79"/>
                <a:cs typeface="Futura Medium" panose="020B0602020204020303" pitchFamily="34" charset="-79"/>
              </a:rPr>
              <a:t>流水线并行 </a:t>
            </a:r>
            <a:endParaRPr lang="zh-CN" altLang="en-US" b="0" dirty="0">
              <a:solidFill>
                <a:srgbClr val="C00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369181" y="1340768"/>
            <a:ext cx="11458400" cy="792088"/>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79890" lvl="1" indent="-342900">
              <a:lnSpc>
                <a:spcPct val="130000"/>
              </a:lnSpc>
              <a:buFont typeface="Wingdings" pitchFamily="2" charset="2"/>
              <a:buChar char="l"/>
            </a:pPr>
            <a:r>
              <a:rPr lang="en-US" altLang="zh-CN" sz="2000" dirty="0">
                <a:solidFill>
                  <a:srgbClr val="59595A"/>
                </a:solidFill>
                <a:latin typeface="Gill Sans MT" panose="020B0502020104020203" pitchFamily="34" charset="0"/>
              </a:rPr>
              <a:t>Model divided layers</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into different devices, which we called pipeline parallelism</a:t>
            </a:r>
          </a:p>
          <a:p>
            <a:pPr marL="579890" lvl="1" indent="-342900">
              <a:lnSpc>
                <a:spcPct val="130000"/>
              </a:lnSpc>
              <a:buFont typeface="Wingdings" pitchFamily="2" charset="2"/>
              <a:buChar char="l"/>
            </a:pPr>
            <a:r>
              <a:rPr lang="zh-CN" altLang="en-US" sz="1800" dirty="0">
                <a:solidFill>
                  <a:srgbClr val="59595A"/>
                </a:solidFill>
              </a:rPr>
              <a:t>流水线并行：按模型</a:t>
            </a:r>
            <a:r>
              <a:rPr lang="en-US" altLang="zh-CN" sz="1800" dirty="0">
                <a:solidFill>
                  <a:srgbClr val="59595A"/>
                </a:solidFill>
              </a:rPr>
              <a:t>layer</a:t>
            </a:r>
            <a:r>
              <a:rPr lang="zh-CN" altLang="en-US" sz="1800" dirty="0">
                <a:solidFill>
                  <a:srgbClr val="59595A"/>
                </a:solidFill>
              </a:rPr>
              <a:t>层切分到不同设备，即层间并行</a:t>
            </a:r>
            <a:endParaRPr lang="en-US" altLang="zh-CN" sz="1800" dirty="0">
              <a:solidFill>
                <a:srgbClr val="59595A"/>
              </a:solidFill>
              <a:latin typeface="Gill Sans MT" panose="020B0502020104020203" pitchFamily="34" charset="0"/>
            </a:endParaRPr>
          </a:p>
        </p:txBody>
      </p:sp>
      <p:grpSp>
        <p:nvGrpSpPr>
          <p:cNvPr id="5" name="组合 4">
            <a:extLst>
              <a:ext uri="{FF2B5EF4-FFF2-40B4-BE49-F238E27FC236}">
                <a16:creationId xmlns:a16="http://schemas.microsoft.com/office/drawing/2014/main" id="{DB2135F8-534B-F547-97D2-404424036265}"/>
              </a:ext>
            </a:extLst>
          </p:cNvPr>
          <p:cNvGrpSpPr/>
          <p:nvPr/>
        </p:nvGrpSpPr>
        <p:grpSpPr>
          <a:xfrm>
            <a:off x="985813" y="2276872"/>
            <a:ext cx="5778355" cy="3755171"/>
            <a:chOff x="3002037" y="2292568"/>
            <a:chExt cx="5778355" cy="3755171"/>
          </a:xfrm>
        </p:grpSpPr>
        <p:sp>
          <p:nvSpPr>
            <p:cNvPr id="2" name="矩形 1">
              <a:extLst>
                <a:ext uri="{FF2B5EF4-FFF2-40B4-BE49-F238E27FC236}">
                  <a16:creationId xmlns:a16="http://schemas.microsoft.com/office/drawing/2014/main" id="{AB518D61-3D4E-7E4B-82AB-72FACAE49634}"/>
                </a:ext>
              </a:extLst>
            </p:cNvPr>
            <p:cNvSpPr/>
            <p:nvPr/>
          </p:nvSpPr>
          <p:spPr>
            <a:xfrm>
              <a:off x="4586213" y="2292568"/>
              <a:ext cx="673582" cy="369332"/>
            </a:xfrm>
            <a:prstGeom prst="rect">
              <a:avLst/>
            </a:prstGeom>
          </p:spPr>
          <p:txBody>
            <a:bodyPr wrap="none">
              <a:spAutoFit/>
            </a:bodyPr>
            <a:lstStyle/>
            <a:p>
              <a:r>
                <a:rPr lang="en-US" altLang="zh-CN" dirty="0">
                  <a:solidFill>
                    <a:srgbClr val="C00000"/>
                  </a:solidFill>
                  <a:latin typeface="Gill Sans MT" panose="020B0502020104020203" pitchFamily="34" charset="0"/>
                  <a:ea typeface="PingFang SC" panose="020B0400000000000000" pitchFamily="34" charset="-122"/>
                </a:rPr>
                <a:t>Stage</a:t>
              </a:r>
              <a:endParaRPr lang="zh-CN" altLang="en-US" dirty="0">
                <a:solidFill>
                  <a:srgbClr val="C00000"/>
                </a:solidFill>
                <a:latin typeface="Gill Sans MT" panose="020B0502020104020203" pitchFamily="34" charset="0"/>
              </a:endParaRPr>
            </a:p>
          </p:txBody>
        </p:sp>
        <p:sp>
          <p:nvSpPr>
            <p:cNvPr id="3" name="左大括号 2">
              <a:extLst>
                <a:ext uri="{FF2B5EF4-FFF2-40B4-BE49-F238E27FC236}">
                  <a16:creationId xmlns:a16="http://schemas.microsoft.com/office/drawing/2014/main" id="{555D22CC-27C9-DE43-A97E-25BF00E0F23F}"/>
                </a:ext>
              </a:extLst>
            </p:cNvPr>
            <p:cNvSpPr/>
            <p:nvPr/>
          </p:nvSpPr>
          <p:spPr bwMode="auto">
            <a:xfrm rot="5400000">
              <a:off x="4836549" y="1879136"/>
              <a:ext cx="147600" cy="1800000"/>
            </a:xfrm>
            <a:prstGeom prst="leftBrace">
              <a:avLst/>
            </a:prstGeom>
            <a:noFill/>
            <a:ln w="1905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2928395881">
                    <a:custGeom>
                      <a:avLst/>
                      <a:gdLst>
                        <a:gd name="connsiteX0" fmla="*/ 147600 w 147600"/>
                        <a:gd name="connsiteY0" fmla="*/ 1800000 h 1800000"/>
                        <a:gd name="connsiteX1" fmla="*/ 73800 w 147600"/>
                        <a:gd name="connsiteY1" fmla="*/ 1787700 h 1800000"/>
                        <a:gd name="connsiteX2" fmla="*/ 73800 w 147600"/>
                        <a:gd name="connsiteY2" fmla="*/ 1350000 h 1800000"/>
                        <a:gd name="connsiteX3" fmla="*/ 73800 w 147600"/>
                        <a:gd name="connsiteY3" fmla="*/ 912300 h 1800000"/>
                        <a:gd name="connsiteX4" fmla="*/ 0 w 147600"/>
                        <a:gd name="connsiteY4" fmla="*/ 900000 h 1800000"/>
                        <a:gd name="connsiteX5" fmla="*/ 73800 w 147600"/>
                        <a:gd name="connsiteY5" fmla="*/ 887700 h 1800000"/>
                        <a:gd name="connsiteX6" fmla="*/ 73800 w 147600"/>
                        <a:gd name="connsiteY6" fmla="*/ 458754 h 1800000"/>
                        <a:gd name="connsiteX7" fmla="*/ 73800 w 147600"/>
                        <a:gd name="connsiteY7" fmla="*/ 12300 h 1800000"/>
                        <a:gd name="connsiteX8" fmla="*/ 147600 w 147600"/>
                        <a:gd name="connsiteY8" fmla="*/ 0 h 1800000"/>
                        <a:gd name="connsiteX9" fmla="*/ 147600 w 147600"/>
                        <a:gd name="connsiteY9" fmla="*/ 564000 h 1800000"/>
                        <a:gd name="connsiteX10" fmla="*/ 147600 w 147600"/>
                        <a:gd name="connsiteY10" fmla="*/ 1110000 h 1800000"/>
                        <a:gd name="connsiteX11" fmla="*/ 147600 w 147600"/>
                        <a:gd name="connsiteY11" fmla="*/ 1800000 h 1800000"/>
                        <a:gd name="connsiteX0" fmla="*/ 147600 w 147600"/>
                        <a:gd name="connsiteY0" fmla="*/ 1800000 h 1800000"/>
                        <a:gd name="connsiteX1" fmla="*/ 73800 w 147600"/>
                        <a:gd name="connsiteY1" fmla="*/ 1787700 h 1800000"/>
                        <a:gd name="connsiteX2" fmla="*/ 73800 w 147600"/>
                        <a:gd name="connsiteY2" fmla="*/ 1350000 h 1800000"/>
                        <a:gd name="connsiteX3" fmla="*/ 73800 w 147600"/>
                        <a:gd name="connsiteY3" fmla="*/ 912300 h 1800000"/>
                        <a:gd name="connsiteX4" fmla="*/ 0 w 147600"/>
                        <a:gd name="connsiteY4" fmla="*/ 900000 h 1800000"/>
                        <a:gd name="connsiteX5" fmla="*/ 73800 w 147600"/>
                        <a:gd name="connsiteY5" fmla="*/ 887700 h 1800000"/>
                        <a:gd name="connsiteX6" fmla="*/ 73800 w 147600"/>
                        <a:gd name="connsiteY6" fmla="*/ 458754 h 1800000"/>
                        <a:gd name="connsiteX7" fmla="*/ 73800 w 147600"/>
                        <a:gd name="connsiteY7" fmla="*/ 12300 h 1800000"/>
                        <a:gd name="connsiteX8" fmla="*/ 147600 w 147600"/>
                        <a:gd name="connsiteY8" fmla="*/ 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00" h="1800000" stroke="0" extrusionOk="0">
                          <a:moveTo>
                            <a:pt x="147600" y="1800000"/>
                          </a:moveTo>
                          <a:cubicBezTo>
                            <a:pt x="107410" y="1799981"/>
                            <a:pt x="72756" y="1794035"/>
                            <a:pt x="73800" y="1787700"/>
                          </a:cubicBezTo>
                          <a:cubicBezTo>
                            <a:pt x="56775" y="1698777"/>
                            <a:pt x="60039" y="1526802"/>
                            <a:pt x="73800" y="1350000"/>
                          </a:cubicBezTo>
                          <a:cubicBezTo>
                            <a:pt x="87561" y="1173198"/>
                            <a:pt x="77111" y="1046615"/>
                            <a:pt x="73800" y="912300"/>
                          </a:cubicBezTo>
                          <a:cubicBezTo>
                            <a:pt x="73397" y="904851"/>
                            <a:pt x="40134" y="895939"/>
                            <a:pt x="0" y="900000"/>
                          </a:cubicBezTo>
                          <a:cubicBezTo>
                            <a:pt x="39698" y="899768"/>
                            <a:pt x="73174" y="893519"/>
                            <a:pt x="73800" y="887700"/>
                          </a:cubicBezTo>
                          <a:cubicBezTo>
                            <a:pt x="63673" y="690602"/>
                            <a:pt x="82794" y="665925"/>
                            <a:pt x="73800" y="458754"/>
                          </a:cubicBezTo>
                          <a:cubicBezTo>
                            <a:pt x="64806" y="251583"/>
                            <a:pt x="74603" y="228108"/>
                            <a:pt x="73800" y="12300"/>
                          </a:cubicBezTo>
                          <a:cubicBezTo>
                            <a:pt x="72779" y="6316"/>
                            <a:pt x="105699" y="4495"/>
                            <a:pt x="147600" y="0"/>
                          </a:cubicBezTo>
                          <a:cubicBezTo>
                            <a:pt x="154627" y="174565"/>
                            <a:pt x="169337" y="305552"/>
                            <a:pt x="147600" y="564000"/>
                          </a:cubicBezTo>
                          <a:cubicBezTo>
                            <a:pt x="125863" y="822448"/>
                            <a:pt x="152246" y="957570"/>
                            <a:pt x="147600" y="1110000"/>
                          </a:cubicBezTo>
                          <a:cubicBezTo>
                            <a:pt x="142954" y="1262430"/>
                            <a:pt x="161846" y="1607080"/>
                            <a:pt x="147600" y="1800000"/>
                          </a:cubicBezTo>
                          <a:close/>
                        </a:path>
                        <a:path w="147600" h="1800000" fill="none" extrusionOk="0">
                          <a:moveTo>
                            <a:pt x="147600" y="1800000"/>
                          </a:moveTo>
                          <a:cubicBezTo>
                            <a:pt x="105847" y="1800719"/>
                            <a:pt x="74769" y="1793302"/>
                            <a:pt x="73800" y="1787700"/>
                          </a:cubicBezTo>
                          <a:cubicBezTo>
                            <a:pt x="62914" y="1674080"/>
                            <a:pt x="76855" y="1564537"/>
                            <a:pt x="73800" y="1350000"/>
                          </a:cubicBezTo>
                          <a:cubicBezTo>
                            <a:pt x="70745" y="1135463"/>
                            <a:pt x="69471" y="1004180"/>
                            <a:pt x="73800" y="912300"/>
                          </a:cubicBezTo>
                          <a:cubicBezTo>
                            <a:pt x="81525" y="908221"/>
                            <a:pt x="39563" y="893344"/>
                            <a:pt x="0" y="900000"/>
                          </a:cubicBezTo>
                          <a:cubicBezTo>
                            <a:pt x="40535" y="900549"/>
                            <a:pt x="73175" y="895375"/>
                            <a:pt x="73800" y="887700"/>
                          </a:cubicBezTo>
                          <a:cubicBezTo>
                            <a:pt x="86068" y="788447"/>
                            <a:pt x="73810" y="640928"/>
                            <a:pt x="73800" y="458754"/>
                          </a:cubicBezTo>
                          <a:cubicBezTo>
                            <a:pt x="73790" y="276580"/>
                            <a:pt x="72194" y="137978"/>
                            <a:pt x="73800" y="12300"/>
                          </a:cubicBezTo>
                          <a:cubicBezTo>
                            <a:pt x="76639" y="-273"/>
                            <a:pt x="106193" y="1420"/>
                            <a:pt x="147600" y="0"/>
                          </a:cubicBezTo>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4" name="图片 3">
              <a:extLst>
                <a:ext uri="{FF2B5EF4-FFF2-40B4-BE49-F238E27FC236}">
                  <a16:creationId xmlns:a16="http://schemas.microsoft.com/office/drawing/2014/main" id="{EAE8F629-20E7-354A-8A4F-84FBB04F522F}"/>
                </a:ext>
              </a:extLst>
            </p:cNvPr>
            <p:cNvPicPr>
              <a:picLocks noChangeAspect="1"/>
            </p:cNvPicPr>
            <p:nvPr/>
          </p:nvPicPr>
          <p:blipFill>
            <a:blip r:embed="rId3"/>
            <a:stretch>
              <a:fillRect/>
            </a:stretch>
          </p:blipFill>
          <p:spPr>
            <a:xfrm>
              <a:off x="3002037" y="2742375"/>
              <a:ext cx="5778355" cy="3305364"/>
            </a:xfrm>
            <a:prstGeom prst="rect">
              <a:avLst/>
            </a:prstGeom>
          </p:spPr>
        </p:pic>
      </p:grpSp>
    </p:spTree>
    <p:extLst>
      <p:ext uri="{BB962C8B-B14F-4D97-AF65-F5344CB8AC3E}">
        <p14:creationId xmlns:p14="http://schemas.microsoft.com/office/powerpoint/2010/main" val="335727304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About</a:t>
            </a:r>
            <a:r>
              <a:rPr lang="zh-CN" altLang="en-US"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zh-CN" altLang="en-US" sz="2800"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关于本内容</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4393C"/>
                </a:solidFill>
                <a:latin typeface="Gill Sans MT" panose="020B0502020104020203" pitchFamily="34" charset="0"/>
              </a:rPr>
              <a:t>具体内容</a:t>
            </a:r>
          </a:p>
          <a:p>
            <a:pPr lvl="1"/>
            <a:r>
              <a:rPr lang="zh-CN" altLang="en-US" sz="2000" dirty="0">
                <a:solidFill>
                  <a:srgbClr val="374154"/>
                </a:solidFill>
                <a:latin typeface="Gill Sans MT" panose="020B0502020104020203" pitchFamily="34" charset="0"/>
              </a:rPr>
              <a:t>大模型训练挑战</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框架的分布式</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集群架构</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集群通信</a:t>
            </a:r>
            <a:endParaRPr lang="en-US" altLang="zh-CN" sz="2000"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大模型算法</a:t>
            </a:r>
            <a:endParaRPr lang="en-US" altLang="zh-CN" sz="2000"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分布式并行算法</a:t>
            </a:r>
            <a:endParaRPr lang="en-US" altLang="zh-CN" sz="2000"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大模型混合并行</a:t>
            </a:r>
            <a:endParaRPr lang="en-US" altLang="zh-CN" sz="2000"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内存和计算优化</a:t>
            </a: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859959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EFCC4-0835-6142-916F-243BCC9490A1}"/>
              </a:ext>
            </a:extLst>
          </p:cNvPr>
          <p:cNvSpPr>
            <a:spLocks noGrp="1"/>
          </p:cNvSpPr>
          <p:nvPr>
            <p:ph type="title"/>
          </p:nvPr>
        </p:nvSpPr>
        <p:spPr/>
        <p:txBody>
          <a:bodyPr/>
          <a:lstStyle/>
          <a:p>
            <a:r>
              <a:rPr kumimoji="1" lang="zh-CN" altLang="en-US" b="0" dirty="0"/>
              <a:t>混合并行：</a:t>
            </a:r>
            <a:r>
              <a:rPr kumimoji="1" lang="en-US" altLang="zh-CN" b="0" dirty="0"/>
              <a:t>DLRM</a:t>
            </a:r>
            <a:r>
              <a:rPr kumimoji="1" lang="zh-CN" altLang="en-US" b="0" dirty="0"/>
              <a:t> 推荐大模型</a:t>
            </a:r>
          </a:p>
        </p:txBody>
      </p:sp>
      <p:sp>
        <p:nvSpPr>
          <p:cNvPr id="4" name="矩形 3">
            <a:extLst>
              <a:ext uri="{FF2B5EF4-FFF2-40B4-BE49-F238E27FC236}">
                <a16:creationId xmlns:a16="http://schemas.microsoft.com/office/drawing/2014/main" id="{BC7D6227-2C8E-B84A-868D-30BBB128776F}"/>
              </a:ext>
            </a:extLst>
          </p:cNvPr>
          <p:cNvSpPr/>
          <p:nvPr/>
        </p:nvSpPr>
        <p:spPr>
          <a:xfrm>
            <a:off x="588981" y="5960313"/>
            <a:ext cx="10977453" cy="276999"/>
          </a:xfrm>
          <a:prstGeom prst="rect">
            <a:avLst/>
          </a:prstGeom>
        </p:spPr>
        <p:txBody>
          <a:bodyPr wrap="square" anchor="ctr">
            <a:spAutoFit/>
          </a:bodyPr>
          <a:lstStyle/>
          <a:p>
            <a:pPr marL="9525" latinLnBrk="1"/>
            <a:r>
              <a:rPr lang="en-US" altLang="zh-CN" sz="1200" dirty="0" err="1">
                <a:solidFill>
                  <a:srgbClr val="00FA00"/>
                </a:solidFill>
                <a:latin typeface="Gill Sans MT" panose="020B0502020104020203" pitchFamily="34" charset="0"/>
              </a:rPr>
              <a:t>Naumov</a:t>
            </a:r>
            <a:r>
              <a:rPr lang="en-US" altLang="zh-CN" sz="1200" dirty="0">
                <a:solidFill>
                  <a:srgbClr val="00FA00"/>
                </a:solidFill>
                <a:latin typeface="Gill Sans MT" panose="020B0502020104020203" pitchFamily="34" charset="0"/>
              </a:rPr>
              <a:t>, Maxim, et al. "Deep learning recommendation model for personalization and recommendation systems." </a:t>
            </a:r>
            <a:r>
              <a:rPr lang="en-US" altLang="zh-CN" sz="1200" dirty="0" err="1">
                <a:solidFill>
                  <a:srgbClr val="00FA00"/>
                </a:solidFill>
                <a:latin typeface="Gill Sans MT" panose="020B0502020104020203" pitchFamily="34" charset="0"/>
              </a:rPr>
              <a:t>arXiv</a:t>
            </a:r>
            <a:r>
              <a:rPr lang="en-US" altLang="zh-CN" sz="1200" dirty="0">
                <a:solidFill>
                  <a:srgbClr val="00FA00"/>
                </a:solidFill>
                <a:latin typeface="Gill Sans MT" panose="020B0502020104020203" pitchFamily="34" charset="0"/>
              </a:rPr>
              <a:t> preprint arXiv:1906.00091 (2019).</a:t>
            </a:r>
          </a:p>
        </p:txBody>
      </p:sp>
      <p:pic>
        <p:nvPicPr>
          <p:cNvPr id="3" name="图片 2">
            <a:extLst>
              <a:ext uri="{FF2B5EF4-FFF2-40B4-BE49-F238E27FC236}">
                <a16:creationId xmlns:a16="http://schemas.microsoft.com/office/drawing/2014/main" id="{EF7B6A4D-43F6-BC42-8AE0-29D292D8A8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0329" y="1162658"/>
            <a:ext cx="8640960" cy="4856598"/>
          </a:xfrm>
          <a:prstGeom prst="rect">
            <a:avLst/>
          </a:prstGeom>
        </p:spPr>
      </p:pic>
    </p:spTree>
    <p:extLst>
      <p:ext uri="{BB962C8B-B14F-4D97-AF65-F5344CB8AC3E}">
        <p14:creationId xmlns:p14="http://schemas.microsoft.com/office/powerpoint/2010/main" val="58300466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EFCC4-0835-6142-916F-243BCC9490A1}"/>
              </a:ext>
            </a:extLst>
          </p:cNvPr>
          <p:cNvSpPr>
            <a:spLocks noGrp="1"/>
          </p:cNvSpPr>
          <p:nvPr>
            <p:ph type="title"/>
          </p:nvPr>
        </p:nvSpPr>
        <p:spPr/>
        <p:txBody>
          <a:bodyPr/>
          <a:lstStyle/>
          <a:p>
            <a:r>
              <a:rPr kumimoji="1" lang="zh-CN" altLang="en-US" b="0" dirty="0"/>
              <a:t>混合并行：</a:t>
            </a:r>
            <a:r>
              <a:rPr kumimoji="1" lang="en-US" altLang="zh-CN" b="0" dirty="0"/>
              <a:t>Megatron-LM</a:t>
            </a:r>
            <a:r>
              <a:rPr kumimoji="1" lang="zh-CN" altLang="en-US" b="0" dirty="0"/>
              <a:t> 语言大模型</a:t>
            </a:r>
          </a:p>
        </p:txBody>
      </p:sp>
      <p:sp>
        <p:nvSpPr>
          <p:cNvPr id="5" name="矩形 4">
            <a:extLst>
              <a:ext uri="{FF2B5EF4-FFF2-40B4-BE49-F238E27FC236}">
                <a16:creationId xmlns:a16="http://schemas.microsoft.com/office/drawing/2014/main" id="{099CB059-3CA0-0949-8D14-6CC3A5803B95}"/>
              </a:ext>
            </a:extLst>
          </p:cNvPr>
          <p:cNvSpPr/>
          <p:nvPr/>
        </p:nvSpPr>
        <p:spPr>
          <a:xfrm>
            <a:off x="588981" y="6207695"/>
            <a:ext cx="10977453" cy="461665"/>
          </a:xfrm>
          <a:prstGeom prst="rect">
            <a:avLst/>
          </a:prstGeom>
        </p:spPr>
        <p:txBody>
          <a:bodyPr wrap="square" anchor="ctr">
            <a:spAutoFit/>
          </a:bodyPr>
          <a:lstStyle/>
          <a:p>
            <a:pPr marL="9525" latinLnBrk="1"/>
            <a:r>
              <a:rPr lang="en-US" altLang="zh-CN" sz="1200" dirty="0">
                <a:solidFill>
                  <a:srgbClr val="00FA00"/>
                </a:solidFill>
                <a:latin typeface="Gill Sans MT" panose="020B0502020104020203" pitchFamily="34" charset="0"/>
              </a:rPr>
              <a:t>Narayanan, Deepak, et al. "Efficient large-scale language model training on </a:t>
            </a:r>
            <a:r>
              <a:rPr lang="en-US" altLang="zh-CN" sz="1200" dirty="0" err="1">
                <a:solidFill>
                  <a:srgbClr val="00FA00"/>
                </a:solidFill>
                <a:latin typeface="Gill Sans MT" panose="020B0502020104020203" pitchFamily="34" charset="0"/>
              </a:rPr>
              <a:t>gpu</a:t>
            </a:r>
            <a:r>
              <a:rPr lang="en-US" altLang="zh-CN" sz="1200" dirty="0">
                <a:solidFill>
                  <a:srgbClr val="00FA00"/>
                </a:solidFill>
                <a:latin typeface="Gill Sans MT" panose="020B0502020104020203" pitchFamily="34" charset="0"/>
              </a:rPr>
              <a:t> clusters using </a:t>
            </a:r>
            <a:r>
              <a:rPr lang="en-US" altLang="zh-CN" sz="1200" dirty="0" err="1">
                <a:solidFill>
                  <a:srgbClr val="00FA00"/>
                </a:solidFill>
                <a:latin typeface="Gill Sans MT" panose="020B0502020104020203" pitchFamily="34" charset="0"/>
              </a:rPr>
              <a:t>megatron-lm</a:t>
            </a:r>
            <a:r>
              <a:rPr lang="en-US" altLang="zh-CN" sz="1200" dirty="0">
                <a:solidFill>
                  <a:srgbClr val="00FA00"/>
                </a:solidFill>
                <a:latin typeface="Gill Sans MT" panose="020B0502020104020203" pitchFamily="34" charset="0"/>
              </a:rPr>
              <a:t>." Proceedings of the International Conference for High Performance Computing, Networking, Storage and Analysis. 2021.</a:t>
            </a:r>
          </a:p>
        </p:txBody>
      </p:sp>
      <p:pic>
        <p:nvPicPr>
          <p:cNvPr id="6" name="图片 5">
            <a:extLst>
              <a:ext uri="{FF2B5EF4-FFF2-40B4-BE49-F238E27FC236}">
                <a16:creationId xmlns:a16="http://schemas.microsoft.com/office/drawing/2014/main" id="{341280F1-D857-9243-9DA2-2AE730FE88E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9749" y="1430674"/>
            <a:ext cx="9371162" cy="4430930"/>
          </a:xfrm>
          <a:prstGeom prst="rect">
            <a:avLst/>
          </a:prstGeom>
        </p:spPr>
      </p:pic>
    </p:spTree>
    <p:extLst>
      <p:ext uri="{BB962C8B-B14F-4D97-AF65-F5344CB8AC3E}">
        <p14:creationId xmlns:p14="http://schemas.microsoft.com/office/powerpoint/2010/main" val="196857041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230484-5750-4546-B933-C18A3CF63DBB}"/>
              </a:ext>
            </a:extLst>
          </p:cNvPr>
          <p:cNvSpPr>
            <a:spLocks noGrp="1"/>
          </p:cNvSpPr>
          <p:nvPr>
            <p:ph type="title"/>
          </p:nvPr>
        </p:nvSpPr>
        <p:spPr/>
        <p:txBody>
          <a:bodyPr/>
          <a:lstStyle/>
          <a:p>
            <a:r>
              <a:rPr lang="zh-CN" altLang="en-US" sz="2800" dirty="0">
                <a:cs typeface="Arial" pitchFamily="34" charset="0"/>
              </a:rPr>
              <a:t>加速</a:t>
            </a:r>
            <a:r>
              <a:rPr lang="zh-CN" altLang="en-US" dirty="0"/>
              <a:t>比</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34BE678C-A7EB-AC43-8BF2-F86FD7C29077}"/>
                  </a:ext>
                </a:extLst>
              </p:cNvPr>
              <p:cNvSpPr txBox="1"/>
              <p:nvPr/>
            </p:nvSpPr>
            <p:spPr>
              <a:xfrm>
                <a:off x="4946253" y="2225841"/>
                <a:ext cx="2132700" cy="436017"/>
              </a:xfrm>
              <a:prstGeom prst="rect">
                <a:avLst/>
              </a:prstGeom>
              <a:noFill/>
            </p:spPr>
            <p:txBody>
              <a:bodyPr wrap="none" lIns="0" tIns="0" rIns="0" bIns="0" rtlCol="0">
                <a:spAutoFit/>
              </a:bodyPr>
              <a:lstStyle/>
              <a:p>
                <a:pPr>
                  <a:lnSpc>
                    <a:spcPts val="3440"/>
                  </a:lnSpc>
                </a:pPr>
                <a14:m>
                  <m:oMathPara xmlns:m="http://schemas.openxmlformats.org/officeDocument/2006/math">
                    <m:oMathParaPr>
                      <m:jc m:val="centerGroup"/>
                    </m:oMathParaPr>
                    <m:oMath xmlns:m="http://schemas.openxmlformats.org/officeDocument/2006/math">
                      <m:r>
                        <a:rPr kumimoji="1" lang="en-US" altLang="zh-CN" sz="2000" i="1">
                          <a:latin typeface="Cambria Math" panose="02040503050406030204" pitchFamily="18" charset="0"/>
                          <a:ea typeface="Microsoft YaHei" panose="020B0503020204020204" pitchFamily="34" charset="-122"/>
                        </a:rPr>
                        <m:t>𝑠𝑐𝑎𝑙𝑒</m:t>
                      </m:r>
                      <m:r>
                        <a:rPr kumimoji="1" lang="en-US" altLang="zh-CN" sz="2000" i="1">
                          <a:latin typeface="Cambria Math" panose="02040503050406030204" pitchFamily="18" charset="0"/>
                          <a:ea typeface="Microsoft YaHei" panose="020B0503020204020204" pitchFamily="34" charset="-122"/>
                        </a:rPr>
                        <m:t> </m:t>
                      </m:r>
                      <m:r>
                        <a:rPr kumimoji="1" lang="en-US" altLang="zh-CN" sz="2000" i="1">
                          <a:latin typeface="Cambria Math" panose="02040503050406030204" pitchFamily="18" charset="0"/>
                          <a:ea typeface="Microsoft YaHei" panose="020B0503020204020204" pitchFamily="34" charset="-122"/>
                        </a:rPr>
                        <m:t>𝑓𝑎𝑐𝑡𝑜𝑟</m:t>
                      </m:r>
                      <m:r>
                        <a:rPr kumimoji="1" lang="en-US" altLang="zh-CN" sz="2000" i="1">
                          <a:latin typeface="Cambria Math" panose="02040503050406030204" pitchFamily="18" charset="0"/>
                          <a:ea typeface="Microsoft YaHei" panose="020B0503020204020204" pitchFamily="34" charset="-122"/>
                        </a:rPr>
                        <m:t>=</m:t>
                      </m:r>
                      <m:f>
                        <m:fPr>
                          <m:ctrlPr>
                            <a:rPr kumimoji="1" lang="en-US" altLang="zh-CN" sz="2000" i="1">
                              <a:latin typeface="Cambria Math" panose="02040503050406030204" pitchFamily="18" charset="0"/>
                              <a:ea typeface="Microsoft YaHei" panose="020B0503020204020204" pitchFamily="34" charset="-122"/>
                            </a:rPr>
                          </m:ctrlPr>
                        </m:fPr>
                        <m:num>
                          <m:sSub>
                            <m:sSubPr>
                              <m:ctrlPr>
                                <a:rPr kumimoji="1" lang="en-US" altLang="zh-CN" sz="2000" i="1">
                                  <a:latin typeface="Cambria Math" panose="02040503050406030204" pitchFamily="18" charset="0"/>
                                  <a:ea typeface="Microsoft YaHei" panose="020B0503020204020204" pitchFamily="34" charset="-122"/>
                                </a:rPr>
                              </m:ctrlPr>
                            </m:sSubPr>
                            <m:e>
                              <m:r>
                                <a:rPr kumimoji="1" lang="en-US" altLang="zh-CN" sz="2000" i="1">
                                  <a:latin typeface="Cambria Math" panose="02040503050406030204" pitchFamily="18" charset="0"/>
                                  <a:ea typeface="Microsoft YaHei" panose="020B0503020204020204" pitchFamily="34" charset="-122"/>
                                </a:rPr>
                                <m:t>𝑇</m:t>
                              </m:r>
                            </m:e>
                            <m:sub>
                              <m:r>
                                <a:rPr kumimoji="1" lang="en-US" altLang="zh-CN" sz="2000" i="1">
                                  <a:latin typeface="Cambria Math" panose="02040503050406030204" pitchFamily="18" charset="0"/>
                                  <a:ea typeface="Microsoft YaHei" panose="020B0503020204020204" pitchFamily="34" charset="-122"/>
                                </a:rPr>
                                <m:t>𝑛</m:t>
                              </m:r>
                            </m:sub>
                          </m:sSub>
                        </m:num>
                        <m:den>
                          <m:r>
                            <a:rPr kumimoji="1" lang="en-US" altLang="zh-CN" sz="2000" i="1">
                              <a:latin typeface="Cambria Math" panose="02040503050406030204" pitchFamily="18" charset="0"/>
                              <a:ea typeface="Microsoft YaHei" panose="020B0503020204020204" pitchFamily="34" charset="-122"/>
                            </a:rPr>
                            <m:t>𝑛𝑇</m:t>
                          </m:r>
                        </m:den>
                      </m:f>
                    </m:oMath>
                  </m:oMathPara>
                </a14:m>
                <a:endParaRPr kumimoji="1" lang="zh-CN" altLang="en-US" sz="2000" i="1" dirty="0">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34BE678C-A7EB-AC43-8BF2-F86FD7C29077}"/>
                  </a:ext>
                </a:extLst>
              </p:cNvPr>
              <p:cNvSpPr txBox="1">
                <a:spLocks noRot="1" noChangeAspect="1" noMove="1" noResize="1" noEditPoints="1" noAdjustHandles="1" noChangeArrowheads="1" noChangeShapeType="1" noTextEdit="1"/>
              </p:cNvSpPr>
              <p:nvPr/>
            </p:nvSpPr>
            <p:spPr>
              <a:xfrm>
                <a:off x="4946253" y="2225841"/>
                <a:ext cx="2132700" cy="436017"/>
              </a:xfrm>
              <a:prstGeom prst="rect">
                <a:avLst/>
              </a:prstGeom>
              <a:blipFill>
                <a:blip r:embed="rId2"/>
                <a:stretch>
                  <a:fillRect l="-1775" t="-22222" r="-1775" b="-22222"/>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4BFE2EBD-978B-C641-9728-9AD6ECB6710A}"/>
              </a:ext>
            </a:extLst>
          </p:cNvPr>
          <p:cNvPicPr>
            <a:picLocks noChangeAspect="1"/>
          </p:cNvPicPr>
          <p:nvPr/>
        </p:nvPicPr>
        <p:blipFill>
          <a:blip r:embed="rId3"/>
          <a:stretch>
            <a:fillRect/>
          </a:stretch>
        </p:blipFill>
        <p:spPr>
          <a:xfrm>
            <a:off x="3238678" y="3118293"/>
            <a:ext cx="5136334" cy="2962530"/>
          </a:xfrm>
          <a:prstGeom prst="rect">
            <a:avLst/>
          </a:prstGeom>
        </p:spPr>
      </p:pic>
      <p:sp>
        <p:nvSpPr>
          <p:cNvPr id="5" name="矩形 4">
            <a:extLst>
              <a:ext uri="{FF2B5EF4-FFF2-40B4-BE49-F238E27FC236}">
                <a16:creationId xmlns:a16="http://schemas.microsoft.com/office/drawing/2014/main" id="{2409AAFC-4297-7E47-AB19-7FADC37481D9}"/>
              </a:ext>
            </a:extLst>
          </p:cNvPr>
          <p:cNvSpPr/>
          <p:nvPr/>
        </p:nvSpPr>
        <p:spPr>
          <a:xfrm>
            <a:off x="658617" y="1517955"/>
            <a:ext cx="10928491" cy="400110"/>
          </a:xfrm>
          <a:prstGeom prst="rect">
            <a:avLst/>
          </a:prstGeom>
        </p:spPr>
        <p:txBody>
          <a:bodyPr wrap="square">
            <a:spAutoFit/>
          </a:bodyPr>
          <a:lstStyle/>
          <a:p>
            <a:r>
              <a:rPr lang="zh-CN" altLang="en-US" sz="2000" dirty="0">
                <a:solidFill>
                  <a:srgbClr val="374154"/>
                </a:solidFill>
                <a:latin typeface="+mj-ea"/>
                <a:ea typeface="+mj-ea"/>
              </a:rPr>
              <a:t>假设单设备吞吐量为</a:t>
            </a:r>
            <a:r>
              <a:rPr lang="en-US" altLang="zh-CN" sz="2000" dirty="0">
                <a:solidFill>
                  <a:srgbClr val="374154"/>
                </a:solidFill>
                <a:latin typeface="+mj-ea"/>
                <a:ea typeface="+mj-ea"/>
              </a:rPr>
              <a:t>T</a:t>
            </a:r>
            <a:r>
              <a:rPr lang="zh-CN" altLang="en-US" sz="2000" dirty="0">
                <a:solidFill>
                  <a:srgbClr val="374154"/>
                </a:solidFill>
                <a:latin typeface="+mj-ea"/>
                <a:ea typeface="+mj-ea"/>
              </a:rPr>
              <a:t>，</a:t>
            </a:r>
            <a:r>
              <a:rPr lang="en-US" altLang="zh-CN" sz="2000" dirty="0">
                <a:solidFill>
                  <a:srgbClr val="374154"/>
                </a:solidFill>
                <a:latin typeface="+mj-ea"/>
                <a:ea typeface="+mj-ea"/>
              </a:rPr>
              <a:t>n</a:t>
            </a:r>
            <a:r>
              <a:rPr lang="zh-CN" altLang="en-US" sz="2000" dirty="0">
                <a:solidFill>
                  <a:srgbClr val="374154"/>
                </a:solidFill>
                <a:latin typeface="+mj-ea"/>
                <a:ea typeface="+mj-ea"/>
              </a:rPr>
              <a:t>个设备系统的吞吐量应为</a:t>
            </a:r>
            <a:r>
              <a:rPr lang="en-US" altLang="zh-CN" sz="2000" dirty="0" err="1">
                <a:solidFill>
                  <a:srgbClr val="374154"/>
                </a:solidFill>
                <a:latin typeface="+mj-ea"/>
                <a:ea typeface="+mj-ea"/>
              </a:rPr>
              <a:t>nT</a:t>
            </a:r>
            <a:r>
              <a:rPr lang="zh-CN" altLang="en-US" sz="2000" dirty="0">
                <a:solidFill>
                  <a:srgbClr val="374154"/>
                </a:solidFill>
                <a:latin typeface="+mj-ea"/>
                <a:ea typeface="+mj-ea"/>
              </a:rPr>
              <a:t>，系统实际达到吞吐量为</a:t>
            </a:r>
            <a:r>
              <a:rPr lang="en-US" altLang="zh-CN" sz="2000" dirty="0">
                <a:solidFill>
                  <a:srgbClr val="374154"/>
                </a:solidFill>
                <a:latin typeface="+mj-ea"/>
                <a:ea typeface="+mj-ea"/>
              </a:rPr>
              <a:t>Tn</a:t>
            </a:r>
            <a:r>
              <a:rPr lang="zh-CN" altLang="en-US" sz="2000" dirty="0">
                <a:solidFill>
                  <a:srgbClr val="374154"/>
                </a:solidFill>
                <a:latin typeface="+mj-ea"/>
                <a:ea typeface="+mj-ea"/>
              </a:rPr>
              <a:t>，则加速比为：</a:t>
            </a:r>
          </a:p>
        </p:txBody>
      </p:sp>
      <p:sp>
        <p:nvSpPr>
          <p:cNvPr id="7" name="矩形 6">
            <a:extLst>
              <a:ext uri="{FF2B5EF4-FFF2-40B4-BE49-F238E27FC236}">
                <a16:creationId xmlns:a16="http://schemas.microsoft.com/office/drawing/2014/main" id="{B94087C0-5A2E-D147-A13D-6677F4BEC4DE}"/>
              </a:ext>
            </a:extLst>
          </p:cNvPr>
          <p:cNvSpPr/>
          <p:nvPr/>
        </p:nvSpPr>
        <p:spPr>
          <a:xfrm>
            <a:off x="1006430" y="4538816"/>
            <a:ext cx="1723549" cy="400110"/>
          </a:xfrm>
          <a:prstGeom prst="rect">
            <a:avLst/>
          </a:prstGeom>
        </p:spPr>
        <p:txBody>
          <a:bodyPr wrap="none">
            <a:spAutoFit/>
          </a:bodyPr>
          <a:lstStyle/>
          <a:p>
            <a:r>
              <a:rPr lang="zh-CN" altLang="en-US" sz="2000" dirty="0">
                <a:solidFill>
                  <a:srgbClr val="374154"/>
                </a:solidFill>
                <a:latin typeface="+mj-ea"/>
                <a:ea typeface="+mj-ea"/>
              </a:rPr>
              <a:t>边际效应受限</a:t>
            </a:r>
          </a:p>
        </p:txBody>
      </p:sp>
    </p:spTree>
    <p:extLst>
      <p:ext uri="{BB962C8B-B14F-4D97-AF65-F5344CB8AC3E}">
        <p14:creationId xmlns:p14="http://schemas.microsoft.com/office/powerpoint/2010/main" val="1557960031"/>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244FF29-46C0-D445-A6D7-0B0D1250CB6A}"/>
              </a:ext>
            </a:extLst>
          </p:cNvPr>
          <p:cNvPicPr>
            <a:picLocks noChangeAspect="1"/>
          </p:cNvPicPr>
          <p:nvPr/>
        </p:nvPicPr>
        <p:blipFill>
          <a:blip r:embed="rId2"/>
          <a:stretch>
            <a:fillRect/>
          </a:stretch>
        </p:blipFill>
        <p:spPr>
          <a:xfrm rot="16200000">
            <a:off x="1569157" y="685417"/>
            <a:ext cx="3801866" cy="4680520"/>
          </a:xfrm>
          <a:prstGeom prst="rect">
            <a:avLst/>
          </a:prstGeom>
        </p:spPr>
      </p:pic>
      <p:pic>
        <p:nvPicPr>
          <p:cNvPr id="5" name="图片 4">
            <a:extLst>
              <a:ext uri="{FF2B5EF4-FFF2-40B4-BE49-F238E27FC236}">
                <a16:creationId xmlns:a16="http://schemas.microsoft.com/office/drawing/2014/main" id="{386F9AB5-5401-8A4A-BD39-70AF882F887B}"/>
              </a:ext>
            </a:extLst>
          </p:cNvPr>
          <p:cNvPicPr>
            <a:picLocks noChangeAspect="1"/>
          </p:cNvPicPr>
          <p:nvPr/>
        </p:nvPicPr>
        <p:blipFill>
          <a:blip r:embed="rId3"/>
          <a:stretch>
            <a:fillRect/>
          </a:stretch>
        </p:blipFill>
        <p:spPr>
          <a:xfrm>
            <a:off x="1237841" y="4869160"/>
            <a:ext cx="4464496" cy="1085660"/>
          </a:xfrm>
          <a:prstGeom prst="rect">
            <a:avLst/>
          </a:prstGeom>
        </p:spPr>
      </p:pic>
      <p:sp>
        <p:nvSpPr>
          <p:cNvPr id="9" name="标题 1">
            <a:extLst>
              <a:ext uri="{FF2B5EF4-FFF2-40B4-BE49-F238E27FC236}">
                <a16:creationId xmlns:a16="http://schemas.microsoft.com/office/drawing/2014/main" id="{C34F12F3-0369-1144-806B-945BD710B319}"/>
              </a:ext>
            </a:extLst>
          </p:cNvPr>
          <p:cNvSpPr>
            <a:spLocks noGrp="1"/>
          </p:cNvSpPr>
          <p:nvPr>
            <p:ph type="title"/>
          </p:nvPr>
        </p:nvSpPr>
        <p:spPr>
          <a:xfrm>
            <a:off x="623635" y="548680"/>
            <a:ext cx="10963473" cy="589190"/>
          </a:xfrm>
        </p:spPr>
        <p:txBody>
          <a:bodyPr/>
          <a:lstStyle/>
          <a:p>
            <a:r>
              <a:rPr lang="zh-CN" altLang="en-US" dirty="0">
                <a:solidFill>
                  <a:srgbClr val="C00000"/>
                </a:solidFill>
                <a:latin typeface="+mj-ea"/>
                <a:ea typeface="+mj-ea"/>
                <a:cs typeface="Times New Roman" panose="02020503050405090304" pitchFamily="18" charset="0"/>
              </a:rPr>
              <a:t>通讯硬件</a:t>
            </a:r>
            <a:endParaRPr lang="zh-CN" altLang="en-US" sz="2800" dirty="0">
              <a:solidFill>
                <a:srgbClr val="C00000"/>
              </a:solidFill>
              <a:latin typeface="+mj-ea"/>
              <a:ea typeface="+mj-ea"/>
              <a:cs typeface="Times New Roman" panose="02020503050405090304" pitchFamily="18" charset="0"/>
            </a:endParaRPr>
          </a:p>
        </p:txBody>
      </p:sp>
      <p:sp>
        <p:nvSpPr>
          <p:cNvPr id="10" name="内容占位符 4">
            <a:extLst>
              <a:ext uri="{FF2B5EF4-FFF2-40B4-BE49-F238E27FC236}">
                <a16:creationId xmlns:a16="http://schemas.microsoft.com/office/drawing/2014/main" id="{2D866BE7-099F-A54C-9EC3-DD193CF4527A}"/>
              </a:ext>
            </a:extLst>
          </p:cNvPr>
          <p:cNvSpPr>
            <a:spLocks noGrp="1"/>
          </p:cNvSpPr>
          <p:nvPr>
            <p:ph sz="half" idx="1"/>
          </p:nvPr>
        </p:nvSpPr>
        <p:spPr>
          <a:xfrm>
            <a:off x="6012069" y="1213710"/>
            <a:ext cx="4680521" cy="4758068"/>
          </a:xfrm>
        </p:spPr>
        <p:txBody>
          <a:bodyPr anchor="ctr"/>
          <a:lstStyle/>
          <a:p>
            <a:r>
              <a:rPr lang="zh-CN" altLang="en-US" sz="2400" dirty="0">
                <a:solidFill>
                  <a:schemeClr val="bg2">
                    <a:lumMod val="75000"/>
                  </a:schemeClr>
                </a:solidFill>
                <a:latin typeface="Gill Sans MT" panose="020B0502020104020203" pitchFamily="34" charset="0"/>
              </a:rPr>
              <a:t>机器内通信</a:t>
            </a:r>
            <a:endParaRPr lang="en-US" altLang="zh-CN" sz="2400" dirty="0">
              <a:solidFill>
                <a:schemeClr val="bg2">
                  <a:lumMod val="75000"/>
                </a:schemeClr>
              </a:solidFill>
              <a:latin typeface="Gill Sans MT" panose="020B0502020104020203" pitchFamily="34" charset="0"/>
            </a:endParaRPr>
          </a:p>
          <a:p>
            <a:pPr lvl="1"/>
            <a:r>
              <a:rPr lang="zh-CN" altLang="en-US" sz="2000" dirty="0">
                <a:solidFill>
                  <a:schemeClr val="bg2">
                    <a:lumMod val="75000"/>
                  </a:schemeClr>
                </a:solidFill>
                <a:latin typeface="Gill Sans MT" panose="020B0502020104020203" pitchFamily="34" charset="0"/>
              </a:rPr>
              <a:t>共享内存</a:t>
            </a:r>
            <a:endParaRPr lang="en-US" altLang="zh-CN" sz="2000" dirty="0">
              <a:solidFill>
                <a:schemeClr val="bg2">
                  <a:lumMod val="75000"/>
                </a:schemeClr>
              </a:solidFill>
              <a:latin typeface="Gill Sans MT" panose="020B0502020104020203" pitchFamily="34" charset="0"/>
            </a:endParaRPr>
          </a:p>
          <a:p>
            <a:pPr lvl="1"/>
            <a:r>
              <a:rPr lang="en-US" altLang="zh-CN" sz="2000" dirty="0">
                <a:solidFill>
                  <a:schemeClr val="bg2">
                    <a:lumMod val="75000"/>
                  </a:schemeClr>
                </a:solidFill>
                <a:latin typeface="Gill Sans MT" panose="020B0502020104020203" pitchFamily="34" charset="0"/>
              </a:rPr>
              <a:t>PCIe</a:t>
            </a:r>
          </a:p>
          <a:p>
            <a:pPr lvl="1"/>
            <a:r>
              <a:rPr lang="en-US" altLang="zh-CN" sz="2000" dirty="0">
                <a:solidFill>
                  <a:schemeClr val="bg2">
                    <a:lumMod val="75000"/>
                  </a:schemeClr>
                </a:solidFill>
                <a:latin typeface="Gill Sans MT" panose="020B0502020104020203" pitchFamily="34" charset="0"/>
              </a:rPr>
              <a:t>NVLink</a:t>
            </a:r>
            <a:r>
              <a:rPr lang="zh-CN" altLang="en-US" sz="2000" dirty="0">
                <a:solidFill>
                  <a:schemeClr val="bg2">
                    <a:lumMod val="75000"/>
                  </a:schemeClr>
                </a:solidFill>
                <a:latin typeface="Gill Sans MT" panose="020B0502020104020203" pitchFamily="34" charset="0"/>
              </a:rPr>
              <a:t>（直连模式）</a:t>
            </a:r>
            <a:endParaRPr lang="en-US" altLang="zh-CN" sz="2000" dirty="0">
              <a:solidFill>
                <a:schemeClr val="bg2">
                  <a:lumMod val="75000"/>
                </a:schemeClr>
              </a:solidFill>
              <a:latin typeface="Gill Sans MT" panose="020B0502020104020203" pitchFamily="34" charset="0"/>
            </a:endParaRPr>
          </a:p>
          <a:p>
            <a:pPr lvl="1"/>
            <a:endParaRPr lang="en-US" altLang="zh-CN" sz="2000" dirty="0">
              <a:latin typeface="Gill Sans MT" panose="020B0502020104020203" pitchFamily="34" charset="0"/>
            </a:endParaRPr>
          </a:p>
          <a:p>
            <a:r>
              <a:rPr lang="zh-CN" altLang="en-US" sz="2400" dirty="0">
                <a:latin typeface="Gill Sans MT" panose="020B0502020104020203" pitchFamily="34" charset="0"/>
              </a:rPr>
              <a:t>机器间通信</a:t>
            </a:r>
            <a:endParaRPr lang="en-US" altLang="zh-CN" sz="2400" dirty="0">
              <a:latin typeface="Gill Sans MT" panose="020B0502020104020203" pitchFamily="34" charset="0"/>
            </a:endParaRPr>
          </a:p>
          <a:p>
            <a:pPr lvl="1"/>
            <a:r>
              <a:rPr lang="en-US" altLang="zh-CN" sz="2000" dirty="0">
                <a:latin typeface="Gill Sans MT" panose="020B0502020104020203" pitchFamily="34" charset="0"/>
              </a:rPr>
              <a:t>TCP/IP</a:t>
            </a:r>
            <a:r>
              <a:rPr lang="zh-CN" altLang="en-US" sz="2000" dirty="0">
                <a:latin typeface="Gill Sans MT" panose="020B0502020104020203" pitchFamily="34" charset="0"/>
              </a:rPr>
              <a:t>网络</a:t>
            </a:r>
            <a:endParaRPr lang="en-US" altLang="zh-CN" sz="2000" dirty="0">
              <a:latin typeface="Gill Sans MT" panose="020B0502020104020203" pitchFamily="34" charset="0"/>
            </a:endParaRPr>
          </a:p>
          <a:p>
            <a:pPr lvl="1"/>
            <a:r>
              <a:rPr lang="en-US" altLang="zh-CN" sz="2000" dirty="0">
                <a:latin typeface="Gill Sans MT" panose="020B0502020104020203" pitchFamily="34" charset="0"/>
              </a:rPr>
              <a:t>RDMA</a:t>
            </a:r>
            <a:r>
              <a:rPr lang="zh-CN" altLang="en-US" sz="2000" dirty="0">
                <a:latin typeface="Gill Sans MT" panose="020B0502020104020203" pitchFamily="34" charset="0"/>
              </a:rPr>
              <a:t>网络（直连模式）</a:t>
            </a:r>
            <a:endParaRPr lang="en-US" altLang="zh-CN" sz="2000" dirty="0">
              <a:latin typeface="Gill Sans MT" panose="020B0502020104020203" pitchFamily="34" charset="0"/>
            </a:endParaRPr>
          </a:p>
        </p:txBody>
      </p:sp>
    </p:spTree>
    <p:extLst>
      <p:ext uri="{BB962C8B-B14F-4D97-AF65-F5344CB8AC3E}">
        <p14:creationId xmlns:p14="http://schemas.microsoft.com/office/powerpoint/2010/main" val="218844255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57DDC5B-A23F-6845-84CB-77182828BCE4}"/>
              </a:ext>
            </a:extLst>
          </p:cNvPr>
          <p:cNvPicPr>
            <a:picLocks noChangeAspect="1"/>
          </p:cNvPicPr>
          <p:nvPr/>
        </p:nvPicPr>
        <p:blipFill>
          <a:blip r:embed="rId2"/>
          <a:stretch>
            <a:fillRect/>
          </a:stretch>
        </p:blipFill>
        <p:spPr>
          <a:xfrm>
            <a:off x="337741" y="1412776"/>
            <a:ext cx="5777801" cy="4710820"/>
          </a:xfrm>
          <a:prstGeom prst="rect">
            <a:avLst/>
          </a:prstGeom>
        </p:spPr>
      </p:pic>
      <p:sp>
        <p:nvSpPr>
          <p:cNvPr id="2" name="标题 1">
            <a:extLst>
              <a:ext uri="{FF2B5EF4-FFF2-40B4-BE49-F238E27FC236}">
                <a16:creationId xmlns:a16="http://schemas.microsoft.com/office/drawing/2014/main" id="{86F36F1E-CD30-0B42-BA85-2B195F523390}"/>
              </a:ext>
            </a:extLst>
          </p:cNvPr>
          <p:cNvSpPr>
            <a:spLocks noGrp="1"/>
          </p:cNvSpPr>
          <p:nvPr>
            <p:ph type="title"/>
          </p:nvPr>
        </p:nvSpPr>
        <p:spPr/>
        <p:txBody>
          <a:bodyPr/>
          <a:lstStyle/>
          <a:p>
            <a:r>
              <a:rPr lang="zh-CN" altLang="en-US" dirty="0">
                <a:latin typeface="+mj-ea"/>
                <a:cs typeface="Times New Roman" panose="02020503050405090304" pitchFamily="18" charset="0"/>
              </a:rPr>
              <a:t>通讯硬件</a:t>
            </a:r>
            <a:endParaRPr kumimoji="1" lang="zh-CN" altLang="en-US" dirty="0"/>
          </a:p>
        </p:txBody>
      </p:sp>
      <p:sp>
        <p:nvSpPr>
          <p:cNvPr id="4" name="内容占位符 4">
            <a:extLst>
              <a:ext uri="{FF2B5EF4-FFF2-40B4-BE49-F238E27FC236}">
                <a16:creationId xmlns:a16="http://schemas.microsoft.com/office/drawing/2014/main" id="{28D82543-4ACE-1949-80C2-DBD0248A5378}"/>
              </a:ext>
            </a:extLst>
          </p:cNvPr>
          <p:cNvSpPr>
            <a:spLocks noGrp="1"/>
          </p:cNvSpPr>
          <p:nvPr>
            <p:ph sz="half" idx="1"/>
          </p:nvPr>
        </p:nvSpPr>
        <p:spPr>
          <a:xfrm>
            <a:off x="6458421" y="1196752"/>
            <a:ext cx="4266729" cy="4758068"/>
          </a:xfrm>
        </p:spPr>
        <p:txBody>
          <a:bodyPr anchor="ctr"/>
          <a:lstStyle/>
          <a:p>
            <a:pPr>
              <a:lnSpc>
                <a:spcPct val="150000"/>
              </a:lnSpc>
            </a:pPr>
            <a:r>
              <a:rPr lang="zh-CN" altLang="en-US" sz="2400" dirty="0">
                <a:latin typeface="Gill Sans MT" panose="020B0502020104020203" pitchFamily="34" charset="0"/>
              </a:rPr>
              <a:t>机器内通信</a:t>
            </a:r>
            <a:endParaRPr lang="en-US" altLang="zh-CN" sz="2400" dirty="0">
              <a:latin typeface="Gill Sans MT" panose="020B0502020104020203" pitchFamily="34" charset="0"/>
            </a:endParaRPr>
          </a:p>
          <a:p>
            <a:pPr lvl="1">
              <a:lnSpc>
                <a:spcPct val="150000"/>
              </a:lnSpc>
            </a:pPr>
            <a:r>
              <a:rPr lang="zh-CN" altLang="en-US" sz="2000" dirty="0">
                <a:latin typeface="Gill Sans MT" panose="020B0502020104020203" pitchFamily="34" charset="0"/>
              </a:rPr>
              <a:t>共享内存</a:t>
            </a:r>
            <a:endParaRPr lang="en-US" altLang="zh-CN" sz="2000" dirty="0">
              <a:latin typeface="Gill Sans MT" panose="020B0502020104020203" pitchFamily="34" charset="0"/>
            </a:endParaRPr>
          </a:p>
          <a:p>
            <a:pPr lvl="1">
              <a:lnSpc>
                <a:spcPct val="150000"/>
              </a:lnSpc>
            </a:pPr>
            <a:r>
              <a:rPr lang="en-US" altLang="zh-CN" sz="2000" dirty="0">
                <a:latin typeface="Gill Sans MT" panose="020B0502020104020203" pitchFamily="34" charset="0"/>
              </a:rPr>
              <a:t>PCIe</a:t>
            </a:r>
          </a:p>
          <a:p>
            <a:pPr lvl="1">
              <a:lnSpc>
                <a:spcPct val="150000"/>
              </a:lnSpc>
            </a:pPr>
            <a:r>
              <a:rPr lang="en-US" altLang="zh-CN" sz="2000" dirty="0">
                <a:latin typeface="Gill Sans MT" panose="020B0502020104020203" pitchFamily="34" charset="0"/>
              </a:rPr>
              <a:t>NVLink</a:t>
            </a:r>
            <a:r>
              <a:rPr lang="zh-CN" altLang="en-US" sz="2000" dirty="0">
                <a:latin typeface="Gill Sans MT" panose="020B0502020104020203" pitchFamily="34" charset="0"/>
              </a:rPr>
              <a:t>（直连模式）</a:t>
            </a:r>
            <a:endParaRPr lang="en-US" altLang="zh-CN" sz="2000" dirty="0">
              <a:latin typeface="Gill Sans MT" panose="020B0502020104020203" pitchFamily="34" charset="0"/>
            </a:endParaRPr>
          </a:p>
          <a:p>
            <a:pPr lvl="1">
              <a:lnSpc>
                <a:spcPct val="150000"/>
              </a:lnSpc>
            </a:pPr>
            <a:endParaRPr lang="en-US" altLang="zh-CN" sz="2000" dirty="0">
              <a:latin typeface="Gill Sans MT" panose="020B0502020104020203" pitchFamily="34" charset="0"/>
            </a:endParaRPr>
          </a:p>
          <a:p>
            <a:pPr>
              <a:lnSpc>
                <a:spcPct val="150000"/>
              </a:lnSpc>
            </a:pPr>
            <a:r>
              <a:rPr lang="zh-CN" altLang="en-US" sz="2400" dirty="0">
                <a:solidFill>
                  <a:schemeClr val="bg2">
                    <a:lumMod val="75000"/>
                  </a:schemeClr>
                </a:solidFill>
                <a:latin typeface="Gill Sans MT" panose="020B0502020104020203" pitchFamily="34" charset="0"/>
              </a:rPr>
              <a:t>机器间通信</a:t>
            </a:r>
            <a:endParaRPr lang="en-US" altLang="zh-CN" sz="2400" dirty="0">
              <a:solidFill>
                <a:schemeClr val="bg2">
                  <a:lumMod val="75000"/>
                </a:schemeClr>
              </a:solidFill>
              <a:latin typeface="Gill Sans MT" panose="020B0502020104020203" pitchFamily="34" charset="0"/>
            </a:endParaRPr>
          </a:p>
          <a:p>
            <a:pPr lvl="1">
              <a:lnSpc>
                <a:spcPct val="150000"/>
              </a:lnSpc>
            </a:pPr>
            <a:r>
              <a:rPr lang="en-US" altLang="zh-CN" sz="2000" dirty="0">
                <a:solidFill>
                  <a:schemeClr val="bg2">
                    <a:lumMod val="75000"/>
                  </a:schemeClr>
                </a:solidFill>
                <a:latin typeface="Gill Sans MT" panose="020B0502020104020203" pitchFamily="34" charset="0"/>
              </a:rPr>
              <a:t>TCP/IP</a:t>
            </a:r>
            <a:r>
              <a:rPr lang="zh-CN" altLang="en-US" sz="2000" dirty="0">
                <a:solidFill>
                  <a:schemeClr val="bg2">
                    <a:lumMod val="75000"/>
                  </a:schemeClr>
                </a:solidFill>
                <a:latin typeface="Gill Sans MT" panose="020B0502020104020203" pitchFamily="34" charset="0"/>
              </a:rPr>
              <a:t>网络</a:t>
            </a:r>
            <a:endParaRPr lang="en-US" altLang="zh-CN" sz="2000" dirty="0">
              <a:solidFill>
                <a:schemeClr val="bg2">
                  <a:lumMod val="75000"/>
                </a:schemeClr>
              </a:solidFill>
              <a:latin typeface="Gill Sans MT" panose="020B0502020104020203" pitchFamily="34" charset="0"/>
            </a:endParaRPr>
          </a:p>
          <a:p>
            <a:pPr lvl="1">
              <a:lnSpc>
                <a:spcPct val="150000"/>
              </a:lnSpc>
            </a:pPr>
            <a:r>
              <a:rPr lang="en-US" altLang="zh-CN" sz="2000" dirty="0">
                <a:solidFill>
                  <a:schemeClr val="bg2">
                    <a:lumMod val="75000"/>
                  </a:schemeClr>
                </a:solidFill>
                <a:latin typeface="Gill Sans MT" panose="020B0502020104020203" pitchFamily="34" charset="0"/>
              </a:rPr>
              <a:t>RDMA</a:t>
            </a:r>
            <a:r>
              <a:rPr lang="zh-CN" altLang="en-US" sz="2000" dirty="0">
                <a:solidFill>
                  <a:schemeClr val="bg2">
                    <a:lumMod val="75000"/>
                  </a:schemeClr>
                </a:solidFill>
                <a:latin typeface="Gill Sans MT" panose="020B0502020104020203" pitchFamily="34" charset="0"/>
              </a:rPr>
              <a:t>网络（直连模式）</a:t>
            </a:r>
            <a:endParaRPr lang="en-US" altLang="zh-CN" sz="2000" dirty="0">
              <a:solidFill>
                <a:schemeClr val="bg2">
                  <a:lumMod val="75000"/>
                </a:schemeClr>
              </a:solidFill>
              <a:latin typeface="Gill Sans MT" panose="020B0502020104020203" pitchFamily="34" charset="0"/>
            </a:endParaRPr>
          </a:p>
        </p:txBody>
      </p:sp>
    </p:spTree>
    <p:extLst>
      <p:ext uri="{BB962C8B-B14F-4D97-AF65-F5344CB8AC3E}">
        <p14:creationId xmlns:p14="http://schemas.microsoft.com/office/powerpoint/2010/main" val="2481708656"/>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F36F1E-CD30-0B42-BA85-2B195F523390}"/>
              </a:ext>
            </a:extLst>
          </p:cNvPr>
          <p:cNvSpPr>
            <a:spLocks noGrp="1"/>
          </p:cNvSpPr>
          <p:nvPr>
            <p:ph type="title"/>
          </p:nvPr>
        </p:nvSpPr>
        <p:spPr/>
        <p:txBody>
          <a:bodyPr/>
          <a:lstStyle/>
          <a:p>
            <a:r>
              <a:rPr lang="zh-CN" altLang="en-US" dirty="0"/>
              <a:t>通信软件：提供集合通信</a:t>
            </a:r>
            <a:endParaRPr kumimoji="1" lang="zh-CN" altLang="en-US" dirty="0"/>
          </a:p>
        </p:txBody>
      </p:sp>
      <p:sp>
        <p:nvSpPr>
          <p:cNvPr id="5" name="Text Placeholder 2">
            <a:extLst>
              <a:ext uri="{FF2B5EF4-FFF2-40B4-BE49-F238E27FC236}">
                <a16:creationId xmlns:a16="http://schemas.microsoft.com/office/drawing/2014/main" id="{223EC78E-742E-A040-832B-050D5030EB05}"/>
              </a:ext>
            </a:extLst>
          </p:cNvPr>
          <p:cNvSpPr txBox="1">
            <a:spLocks/>
          </p:cNvSpPr>
          <p:nvPr/>
        </p:nvSpPr>
        <p:spPr>
          <a:xfrm>
            <a:off x="586390" y="1340768"/>
            <a:ext cx="11018520" cy="2354670"/>
          </a:xfrm>
          <a:prstGeom prst="rect">
            <a:avLst/>
          </a:prstGeom>
          <a:noFill/>
        </p:spPr>
        <p:txBody>
          <a:bodyPr/>
          <a:lstStyle>
            <a:lvl1pPr marL="239106" indent="-239106" algn="l" rtl="0" eaLnBrk="1" fontAlgn="base" hangingPunct="1">
              <a:lnSpc>
                <a:spcPct val="150000"/>
              </a:lnSpc>
              <a:spcBef>
                <a:spcPts val="0"/>
              </a:spcBef>
              <a:spcAft>
                <a:spcPct val="0"/>
              </a:spcAft>
              <a:buClr>
                <a:schemeClr val="accent2">
                  <a:lumMod val="90000"/>
                </a:schemeClr>
              </a:buClr>
              <a:buChar char="•"/>
              <a:defRPr sz="2000" b="0">
                <a:solidFill>
                  <a:srgbClr val="374154"/>
                </a:solidFill>
                <a:latin typeface="微软雅黑" panose="020B0503020204020204" pitchFamily="34" charset="-122"/>
                <a:ea typeface="微软雅黑" panose="020B0503020204020204" pitchFamily="34" charset="-122"/>
                <a:cs typeface="+mn-cs"/>
              </a:defRPr>
            </a:lvl1pPr>
            <a:lvl2pPr marL="476096" indent="-236990" algn="l" rtl="0" eaLnBrk="1" fontAlgn="base" hangingPunct="1">
              <a:lnSpc>
                <a:spcPct val="150000"/>
              </a:lnSpc>
              <a:spcBef>
                <a:spcPts val="0"/>
              </a:spcBef>
              <a:spcAft>
                <a:spcPct val="0"/>
              </a:spcAft>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cs typeface="+mn-cs"/>
              </a:defRPr>
            </a:lvl2pPr>
            <a:lvl3pPr marL="833696" indent="-236990" algn="l" rtl="0" eaLnBrk="1" fontAlgn="base" hangingPunct="1">
              <a:lnSpc>
                <a:spcPct val="150000"/>
              </a:lnSpc>
              <a:spcBef>
                <a:spcPts val="0"/>
              </a:spcBef>
              <a:spcAft>
                <a:spcPct val="0"/>
              </a:spcAft>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2438" indent="-452438">
              <a:buFont typeface="Wingdings" pitchFamily="2" charset="2"/>
              <a:buChar char="l"/>
            </a:pPr>
            <a:r>
              <a:rPr lang="en-US" sz="2400" b="1" kern="0" dirty="0">
                <a:latin typeface="Gill Sans MT" panose="020B0502020104020203" pitchFamily="34" charset="0"/>
              </a:rPr>
              <a:t>MPI</a:t>
            </a:r>
          </a:p>
          <a:p>
            <a:pPr marL="694190" lvl="1" indent="-457200">
              <a:buFont typeface="Arial" panose="020B0604020202020204" pitchFamily="34" charset="0"/>
              <a:buChar char="•"/>
            </a:pPr>
            <a:r>
              <a:rPr lang="zh-CN" altLang="en-US" sz="2000" kern="0" dirty="0">
                <a:latin typeface="Gill Sans MT" panose="020B0502020104020203" pitchFamily="34" charset="0"/>
              </a:rPr>
              <a:t>通用接口，可调用 </a:t>
            </a:r>
            <a:r>
              <a:rPr lang="en-US" altLang="zh-CN" sz="2000" kern="0" dirty="0">
                <a:latin typeface="Gill Sans MT" panose="020B0502020104020203" pitchFamily="34" charset="0"/>
              </a:rPr>
              <a:t>Open-MPI, MVAPICH2, Intel MPI, etc.</a:t>
            </a:r>
            <a:endParaRPr lang="en-US" sz="2000" kern="0" dirty="0">
              <a:latin typeface="Gill Sans MT" panose="020B0502020104020203" pitchFamily="34" charset="0"/>
            </a:endParaRPr>
          </a:p>
          <a:p>
            <a:pPr marL="452438" indent="-452438">
              <a:buFont typeface="Wingdings" pitchFamily="2" charset="2"/>
              <a:buChar char="l"/>
            </a:pPr>
            <a:r>
              <a:rPr lang="en-US" sz="2400" b="1" kern="0" dirty="0">
                <a:latin typeface="Gill Sans MT" panose="020B0502020104020203" pitchFamily="34" charset="0"/>
              </a:rPr>
              <a:t>NCCL</a:t>
            </a:r>
            <a:r>
              <a:rPr lang="zh-CN" altLang="en-US" sz="2400" b="1" kern="0" dirty="0">
                <a:latin typeface="Gill Sans MT" panose="020B0502020104020203" pitchFamily="34" charset="0"/>
              </a:rPr>
              <a:t> </a:t>
            </a:r>
            <a:r>
              <a:rPr lang="en-US" altLang="zh-CN" sz="2400" b="1" kern="0" dirty="0">
                <a:latin typeface="Gill Sans MT" panose="020B0502020104020203" pitchFamily="34" charset="0"/>
              </a:rPr>
              <a:t>/</a:t>
            </a:r>
            <a:r>
              <a:rPr lang="zh-CN" altLang="en-US" sz="2400" b="1" kern="0" dirty="0">
                <a:latin typeface="Gill Sans MT" panose="020B0502020104020203" pitchFamily="34" charset="0"/>
              </a:rPr>
              <a:t> </a:t>
            </a:r>
            <a:r>
              <a:rPr lang="en-US" altLang="zh-CN" sz="2400" b="1" kern="0" dirty="0">
                <a:latin typeface="Gill Sans MT" panose="020B0502020104020203" pitchFamily="34" charset="0"/>
              </a:rPr>
              <a:t>HCCL</a:t>
            </a:r>
            <a:endParaRPr lang="en-US" sz="2400" b="1" kern="0" dirty="0">
              <a:latin typeface="Gill Sans MT" panose="020B0502020104020203" pitchFamily="34" charset="0"/>
            </a:endParaRPr>
          </a:p>
          <a:p>
            <a:pPr marL="685800" lvl="1" indent="-457200">
              <a:buFont typeface="Arial" panose="020B0604020202020204" pitchFamily="34" charset="0"/>
              <a:buChar char="•"/>
            </a:pPr>
            <a:r>
              <a:rPr lang="en-US" altLang="zh-CN" sz="2000" kern="0" dirty="0">
                <a:latin typeface="Gill Sans MT" panose="020B0502020104020203" pitchFamily="34" charset="0"/>
              </a:rPr>
              <a:t>GPU</a:t>
            </a:r>
            <a:r>
              <a:rPr lang="zh-CN" altLang="en-US" sz="2000" kern="0" dirty="0">
                <a:latin typeface="Gill Sans MT" panose="020B0502020104020203" pitchFamily="34" charset="0"/>
              </a:rPr>
              <a:t>通信优化，仅支持集中式通信</a:t>
            </a:r>
            <a:endParaRPr lang="en-US" altLang="zh-CN" sz="2000" kern="0" dirty="0">
              <a:latin typeface="Gill Sans MT" panose="020B0502020104020203" pitchFamily="34" charset="0"/>
            </a:endParaRPr>
          </a:p>
        </p:txBody>
      </p:sp>
      <p:pic>
        <p:nvPicPr>
          <p:cNvPr id="4" name="图片 3">
            <a:extLst>
              <a:ext uri="{FF2B5EF4-FFF2-40B4-BE49-F238E27FC236}">
                <a16:creationId xmlns:a16="http://schemas.microsoft.com/office/drawing/2014/main" id="{D0510BB1-7C9C-EB4E-B94E-42B0CFD6FBFC}"/>
              </a:ext>
            </a:extLst>
          </p:cNvPr>
          <p:cNvPicPr>
            <a:picLocks noChangeAspect="1"/>
          </p:cNvPicPr>
          <p:nvPr/>
        </p:nvPicPr>
        <p:blipFill rotWithShape="1">
          <a:blip r:embed="rId2">
            <a:extLst>
              <a:ext uri="{28A0092B-C50C-407E-A947-70E740481C1C}">
                <a14:useLocalDpi xmlns:a14="http://schemas.microsoft.com/office/drawing/2010/main" val="0"/>
              </a:ext>
            </a:extLst>
          </a:blip>
          <a:srcRect b="51688"/>
          <a:stretch/>
        </p:blipFill>
        <p:spPr>
          <a:xfrm>
            <a:off x="1129829" y="3695438"/>
            <a:ext cx="9723811" cy="2378299"/>
          </a:xfrm>
          <a:prstGeom prst="rect">
            <a:avLst/>
          </a:prstGeom>
        </p:spPr>
      </p:pic>
    </p:spTree>
    <p:extLst>
      <p:ext uri="{BB962C8B-B14F-4D97-AF65-F5344CB8AC3E}">
        <p14:creationId xmlns:p14="http://schemas.microsoft.com/office/powerpoint/2010/main" val="1708507994"/>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深度学习迎来大模型（</a:t>
            </a:r>
            <a:r>
              <a:rPr lang="en-US" altLang="zh-CN" dirty="0"/>
              <a:t>Foundation</a:t>
            </a:r>
            <a:r>
              <a:rPr lang="zh-CN" altLang="en-US" dirty="0"/>
              <a:t> </a:t>
            </a:r>
            <a:r>
              <a:rPr lang="en-US" altLang="zh-CN" dirty="0"/>
              <a:t>Models</a:t>
            </a:r>
            <a:r>
              <a:rPr lang="zh-CN" altLang="en-US" dirty="0"/>
              <a:t>）</a:t>
            </a:r>
            <a:endParaRPr lang="en-US" dirty="0"/>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a:xfrm>
            <a:off x="553765" y="1511028"/>
            <a:ext cx="3890570" cy="4253411"/>
          </a:xfrm>
        </p:spPr>
        <p:txBody>
          <a:bodyPr/>
          <a:lstStyle/>
          <a:p>
            <a:pPr marL="342900" indent="-342900">
              <a:lnSpc>
                <a:spcPct val="150000"/>
              </a:lnSpc>
              <a:buFont typeface="+mj-lt"/>
              <a:buAutoNum type="arabicPeriod"/>
            </a:pPr>
            <a:r>
              <a:rPr lang="zh-CN" altLang="en-US" sz="1800" dirty="0">
                <a:solidFill>
                  <a:srgbClr val="C00000"/>
                </a:solidFill>
                <a:latin typeface="Gill Sans MT" panose="020B0502020104020203" pitchFamily="34" charset="0"/>
              </a:rPr>
              <a:t>自监督学习方法</a:t>
            </a:r>
            <a:r>
              <a:rPr lang="zh-CN" altLang="en-US" sz="1800" dirty="0">
                <a:latin typeface="Gill Sans MT" panose="020B0502020104020203" pitchFamily="34" charset="0"/>
              </a:rPr>
              <a:t>，可以减少数据标注，降低训练研发成本</a:t>
            </a:r>
            <a:endParaRPr lang="en-US" altLang="zh-CN" sz="1800" dirty="0">
              <a:latin typeface="Gill Sans MT" panose="020B0502020104020203" pitchFamily="34" charset="0"/>
            </a:endParaRPr>
          </a:p>
          <a:p>
            <a:pPr marL="342900" indent="-342900">
              <a:lnSpc>
                <a:spcPct val="150000"/>
              </a:lnSpc>
              <a:buFont typeface="+mj-lt"/>
              <a:buAutoNum type="arabicPeriod"/>
            </a:pPr>
            <a:r>
              <a:rPr lang="zh-CN" altLang="en-US" sz="1800" dirty="0">
                <a:solidFill>
                  <a:srgbClr val="C00000"/>
                </a:solidFill>
                <a:latin typeface="Gill Sans MT" panose="020B0502020104020203" pitchFamily="34" charset="0"/>
              </a:rPr>
              <a:t>解决模型碎片化</a:t>
            </a:r>
            <a:r>
              <a:rPr lang="zh-CN" altLang="en-US" sz="1800" dirty="0">
                <a:latin typeface="Gill Sans MT" panose="020B0502020104020203" pitchFamily="34" charset="0"/>
              </a:rPr>
              <a:t>，提供预训练方案</a:t>
            </a:r>
            <a:endParaRPr lang="en-US" altLang="zh-CN" sz="1800" dirty="0">
              <a:latin typeface="Gill Sans MT" panose="020B0502020104020203" pitchFamily="34" charset="0"/>
            </a:endParaRPr>
          </a:p>
          <a:p>
            <a:pPr marL="342900" indent="-342900">
              <a:lnSpc>
                <a:spcPct val="150000"/>
              </a:lnSpc>
              <a:buFont typeface="+mj-lt"/>
              <a:buAutoNum type="arabicPeriod"/>
            </a:pPr>
            <a:r>
              <a:rPr lang="zh-CN" altLang="en-US" sz="1800" dirty="0">
                <a:solidFill>
                  <a:srgbClr val="C00000"/>
                </a:solidFill>
                <a:latin typeface="Gill Sans MT" panose="020B0502020104020203" pitchFamily="34" charset="0"/>
              </a:rPr>
              <a:t>模型参数规模越大</a:t>
            </a:r>
            <a:r>
              <a:rPr lang="zh-CN" altLang="en-US" sz="1800" dirty="0">
                <a:latin typeface="Gill Sans MT" panose="020B0502020104020203" pitchFamily="34" charset="0"/>
              </a:rPr>
              <a:t>，有望进一步突破现有模型结构的精度局限</a:t>
            </a:r>
          </a:p>
          <a:p>
            <a:pPr marL="0" indent="0">
              <a:lnSpc>
                <a:spcPct val="150000"/>
              </a:lnSpc>
              <a:buNone/>
            </a:pPr>
            <a:endParaRPr lang="en-US" altLang="zh-CN" sz="1800" dirty="0">
              <a:latin typeface="Gill Sans MT" panose="020B0502020104020203" pitchFamily="34" charset="0"/>
            </a:endParaRPr>
          </a:p>
          <a:p>
            <a:pPr>
              <a:lnSpc>
                <a:spcPct val="150000"/>
              </a:lnSpc>
            </a:pPr>
            <a:r>
              <a:rPr lang="en-US" altLang="zh-CN" sz="1800" b="1" dirty="0">
                <a:latin typeface="Gill Sans MT" panose="020B0502020104020203" pitchFamily="34" charset="0"/>
              </a:rPr>
              <a:t>e.g. </a:t>
            </a:r>
            <a:r>
              <a:rPr lang="zh-CN" altLang="en-US" sz="1800" b="1" dirty="0">
                <a:latin typeface="Gill Sans MT" panose="020B0502020104020203" pitchFamily="34" charset="0"/>
              </a:rPr>
              <a:t>语言模型 </a:t>
            </a:r>
            <a:r>
              <a:rPr lang="en-US" altLang="zh-CN" sz="1800" b="1" dirty="0">
                <a:latin typeface="Gill Sans MT" panose="020B0502020104020203" pitchFamily="34" charset="0"/>
              </a:rPr>
              <a:t>GPT-3</a:t>
            </a:r>
          </a:p>
          <a:p>
            <a:pPr lvl="1">
              <a:lnSpc>
                <a:spcPct val="150000"/>
              </a:lnSpc>
            </a:pPr>
            <a:r>
              <a:rPr lang="en-US" altLang="zh-CN" sz="1600" dirty="0">
                <a:latin typeface="Gill Sans MT" panose="020B0502020104020203" pitchFamily="34" charset="0"/>
              </a:rPr>
              <a:t>8 </a:t>
            </a:r>
            <a:r>
              <a:rPr lang="zh-CN" altLang="en-US" sz="1600" dirty="0">
                <a:latin typeface="Gill Sans MT" panose="020B0502020104020203" pitchFamily="34" charset="0"/>
              </a:rPr>
              <a:t>张 </a:t>
            </a:r>
            <a:r>
              <a:rPr lang="en-US" altLang="zh-CN" sz="1600" dirty="0">
                <a:latin typeface="Gill Sans MT" panose="020B0502020104020203" pitchFamily="34" charset="0"/>
              </a:rPr>
              <a:t>V100</a:t>
            </a:r>
            <a:r>
              <a:rPr lang="zh-CN" altLang="en-US" sz="1600" dirty="0">
                <a:latin typeface="Gill Sans MT" panose="020B0502020104020203" pitchFamily="34" charset="0"/>
              </a:rPr>
              <a:t>，训练时长 </a:t>
            </a:r>
            <a:r>
              <a:rPr lang="en-US" altLang="zh-CN" sz="1600" dirty="0">
                <a:latin typeface="Gill Sans MT" panose="020B0502020104020203" pitchFamily="34" charset="0"/>
              </a:rPr>
              <a:t>36 </a:t>
            </a:r>
            <a:r>
              <a:rPr lang="zh-CN" altLang="en-US" sz="1600" dirty="0">
                <a:latin typeface="Gill Sans MT" panose="020B0502020104020203" pitchFamily="34" charset="0"/>
              </a:rPr>
              <a:t>年</a:t>
            </a:r>
            <a:endParaRPr lang="en-US" altLang="zh-CN" sz="1600" dirty="0">
              <a:latin typeface="Gill Sans MT" panose="020B0502020104020203" pitchFamily="34" charset="0"/>
            </a:endParaRPr>
          </a:p>
          <a:p>
            <a:pPr lvl="1">
              <a:lnSpc>
                <a:spcPct val="150000"/>
              </a:lnSpc>
            </a:pPr>
            <a:r>
              <a:rPr lang="en-US" altLang="zh-CN" sz="1600" dirty="0">
                <a:latin typeface="Gill Sans MT" panose="020B0502020104020203" pitchFamily="34" charset="0"/>
              </a:rPr>
              <a:t>512 </a:t>
            </a:r>
            <a:r>
              <a:rPr lang="zh-CN" altLang="en-US" sz="1600" dirty="0">
                <a:latin typeface="Gill Sans MT" panose="020B0502020104020203" pitchFamily="34" charset="0"/>
              </a:rPr>
              <a:t>张 </a:t>
            </a:r>
            <a:r>
              <a:rPr lang="en-US" altLang="zh-CN" sz="1600" dirty="0">
                <a:latin typeface="Gill Sans MT" panose="020B0502020104020203" pitchFamily="34" charset="0"/>
              </a:rPr>
              <a:t>V100</a:t>
            </a:r>
            <a:r>
              <a:rPr lang="zh-CN" altLang="en-US" sz="1600" dirty="0">
                <a:latin typeface="Gill Sans MT" panose="020B0502020104020203" pitchFamily="34" charset="0"/>
              </a:rPr>
              <a:t>，训练近 </a:t>
            </a:r>
            <a:r>
              <a:rPr lang="en-US" altLang="zh-CN" sz="1600" dirty="0">
                <a:latin typeface="Gill Sans MT" panose="020B0502020104020203" pitchFamily="34" charset="0"/>
              </a:rPr>
              <a:t>7 </a:t>
            </a:r>
            <a:r>
              <a:rPr lang="zh-CN" altLang="en-US" sz="1600" dirty="0">
                <a:latin typeface="Gill Sans MT" panose="020B0502020104020203" pitchFamily="34" charset="0"/>
              </a:rPr>
              <a:t>个月</a:t>
            </a:r>
            <a:endParaRPr lang="en-US" sz="1600" dirty="0">
              <a:latin typeface="Gill Sans MT" panose="020B0502020104020203" pitchFamily="34" charset="0"/>
            </a:endParaRPr>
          </a:p>
        </p:txBody>
      </p:sp>
      <p:pic>
        <p:nvPicPr>
          <p:cNvPr id="7" name="图片 6">
            <a:extLst>
              <a:ext uri="{FF2B5EF4-FFF2-40B4-BE49-F238E27FC236}">
                <a16:creationId xmlns:a16="http://schemas.microsoft.com/office/drawing/2014/main" id="{C2FB011B-6EA2-0245-AF45-0CAF7BAC401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86213" y="1484784"/>
            <a:ext cx="7433567" cy="4464496"/>
          </a:xfrm>
          <a:prstGeom prst="rect">
            <a:avLst/>
          </a:prstGeom>
        </p:spPr>
      </p:pic>
    </p:spTree>
    <p:extLst>
      <p:ext uri="{BB962C8B-B14F-4D97-AF65-F5344CB8AC3E}">
        <p14:creationId xmlns:p14="http://schemas.microsoft.com/office/powerpoint/2010/main" val="381273529"/>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3D0F8-4681-1747-8576-6B3FBAB1E54B}"/>
              </a:ext>
            </a:extLst>
          </p:cNvPr>
          <p:cNvSpPr>
            <a:spLocks noGrp="1"/>
          </p:cNvSpPr>
          <p:nvPr>
            <p:ph type="title"/>
          </p:nvPr>
        </p:nvSpPr>
        <p:spPr/>
        <p:txBody>
          <a:bodyPr/>
          <a:lstStyle/>
          <a:p>
            <a:r>
              <a:rPr lang="en-US" altLang="zh-CN" sz="3200" dirty="0"/>
              <a:t>Transformer</a:t>
            </a:r>
            <a:r>
              <a:rPr lang="zh-CN" altLang="en-US" sz="3200" dirty="0"/>
              <a:t> </a:t>
            </a:r>
            <a:r>
              <a:rPr lang="zh-CN" altLang="en-US" dirty="0"/>
              <a:t>取代</a:t>
            </a:r>
            <a:r>
              <a:rPr lang="en-US" altLang="zh-CN" dirty="0"/>
              <a:t>RNN</a:t>
            </a:r>
            <a:r>
              <a:rPr lang="zh-CN" altLang="en-US" dirty="0"/>
              <a:t>、</a:t>
            </a:r>
            <a:r>
              <a:rPr lang="en-US" altLang="zh-CN" dirty="0"/>
              <a:t>CNN</a:t>
            </a:r>
            <a:r>
              <a:rPr lang="zh-CN" altLang="en-US" dirty="0"/>
              <a:t>进入大模型时代</a:t>
            </a:r>
            <a:endParaRPr kumimoji="1" lang="zh-CN" altLang="en-US" dirty="0"/>
          </a:p>
        </p:txBody>
      </p:sp>
      <p:pic>
        <p:nvPicPr>
          <p:cNvPr id="4" name="图片 3">
            <a:extLst>
              <a:ext uri="{FF2B5EF4-FFF2-40B4-BE49-F238E27FC236}">
                <a16:creationId xmlns:a16="http://schemas.microsoft.com/office/drawing/2014/main" id="{02F04D7C-F6D4-3E45-9F3B-BADAC89D47E4}"/>
              </a:ext>
            </a:extLst>
          </p:cNvPr>
          <p:cNvPicPr>
            <a:picLocks noChangeAspect="1"/>
          </p:cNvPicPr>
          <p:nvPr/>
        </p:nvPicPr>
        <p:blipFill>
          <a:blip r:embed="rId2"/>
          <a:stretch>
            <a:fillRect/>
          </a:stretch>
        </p:blipFill>
        <p:spPr>
          <a:xfrm rot="16200000">
            <a:off x="3523785" y="94285"/>
            <a:ext cx="5149192" cy="7272807"/>
          </a:xfrm>
          <a:prstGeom prst="rect">
            <a:avLst/>
          </a:prstGeom>
        </p:spPr>
      </p:pic>
    </p:spTree>
    <p:extLst>
      <p:ext uri="{BB962C8B-B14F-4D97-AF65-F5344CB8AC3E}">
        <p14:creationId xmlns:p14="http://schemas.microsoft.com/office/powerpoint/2010/main" val="2929693178"/>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3D0F8-4681-1747-8576-6B3FBAB1E54B}"/>
              </a:ext>
            </a:extLst>
          </p:cNvPr>
          <p:cNvSpPr>
            <a:spLocks noGrp="1"/>
          </p:cNvSpPr>
          <p:nvPr>
            <p:ph type="title"/>
          </p:nvPr>
        </p:nvSpPr>
        <p:spPr/>
        <p:txBody>
          <a:bodyPr/>
          <a:lstStyle/>
          <a:p>
            <a:pPr marL="236990" lvl="1"/>
            <a:r>
              <a:rPr lang="en-US" altLang="zh-CN" sz="3200" dirty="0">
                <a:solidFill>
                  <a:srgbClr val="C00000"/>
                </a:solidFill>
                <a:latin typeface="Futura Medium" panose="020B0602020204020303" pitchFamily="34" charset="-79"/>
                <a:ea typeface="微软雅黑" pitchFamily="34" charset="-122"/>
                <a:cs typeface="Futura Medium" panose="020B0602020204020303" pitchFamily="34" charset="-79"/>
              </a:rPr>
              <a:t>MoE</a:t>
            </a:r>
            <a:r>
              <a:rPr lang="zh-CN" altLang="en-US" sz="3200" dirty="0">
                <a:solidFill>
                  <a:srgbClr val="C00000"/>
                </a:solidFill>
                <a:latin typeface="Futura Medium" panose="020B0602020204020303" pitchFamily="34" charset="-79"/>
                <a:ea typeface="微软雅黑" pitchFamily="34" charset="-122"/>
                <a:cs typeface="Futura Medium" panose="020B0602020204020303" pitchFamily="34" charset="-79"/>
              </a:rPr>
              <a:t> 稀疏混合专家结构模型参数量进一步突破</a:t>
            </a:r>
            <a:endParaRPr lang="en-US" altLang="zh-CN" sz="3200" dirty="0">
              <a:solidFill>
                <a:srgbClr val="C00000"/>
              </a:solidFill>
              <a:latin typeface="Futura Medium" panose="020B0602020204020303" pitchFamily="34" charset="-79"/>
              <a:ea typeface="微软雅黑" pitchFamily="34" charset="-122"/>
              <a:cs typeface="Futura Medium" panose="020B0602020204020303" pitchFamily="34" charset="-79"/>
            </a:endParaRPr>
          </a:p>
        </p:txBody>
      </p:sp>
      <p:pic>
        <p:nvPicPr>
          <p:cNvPr id="5" name="图片 4">
            <a:extLst>
              <a:ext uri="{FF2B5EF4-FFF2-40B4-BE49-F238E27FC236}">
                <a16:creationId xmlns:a16="http://schemas.microsoft.com/office/drawing/2014/main" id="{102E108F-7995-6B42-A0EA-5682968835E6}"/>
              </a:ext>
            </a:extLst>
          </p:cNvPr>
          <p:cNvPicPr>
            <a:picLocks noChangeAspect="1"/>
          </p:cNvPicPr>
          <p:nvPr/>
        </p:nvPicPr>
        <p:blipFill>
          <a:blip r:embed="rId2"/>
          <a:stretch>
            <a:fillRect/>
          </a:stretch>
        </p:blipFill>
        <p:spPr>
          <a:xfrm>
            <a:off x="1849909" y="2345876"/>
            <a:ext cx="7951328" cy="3887804"/>
          </a:xfrm>
          <a:prstGeom prst="rect">
            <a:avLst/>
          </a:prstGeom>
        </p:spPr>
      </p:pic>
      <p:sp>
        <p:nvSpPr>
          <p:cNvPr id="6" name="矩形 5">
            <a:extLst>
              <a:ext uri="{FF2B5EF4-FFF2-40B4-BE49-F238E27FC236}">
                <a16:creationId xmlns:a16="http://schemas.microsoft.com/office/drawing/2014/main" id="{8C7556B1-8B4F-6949-8A64-034BC470DA1F}"/>
              </a:ext>
            </a:extLst>
          </p:cNvPr>
          <p:cNvSpPr/>
          <p:nvPr/>
        </p:nvSpPr>
        <p:spPr>
          <a:xfrm>
            <a:off x="805793" y="1412776"/>
            <a:ext cx="10585176" cy="658194"/>
          </a:xfrm>
          <a:prstGeom prst="rect">
            <a:avLst/>
          </a:prstGeom>
        </p:spPr>
        <p:txBody>
          <a:bodyPr wrap="square">
            <a:spAutoFit/>
          </a:bodyPr>
          <a:lstStyle/>
          <a:p>
            <a:pPr>
              <a:lnSpc>
                <a:spcPct val="120000"/>
              </a:lnSpc>
            </a:pPr>
            <a:r>
              <a:rPr lang="zh-CN" altLang="en-US" sz="1600" dirty="0">
                <a:solidFill>
                  <a:srgbClr val="374154"/>
                </a:solidFill>
                <a:latin typeface="+mj-ea"/>
                <a:ea typeface="+mj-ea"/>
              </a:rPr>
              <a:t>稀疏门控专家混合模型（</a:t>
            </a:r>
            <a:r>
              <a:rPr lang="en-US" altLang="zh-CN" sz="1600" dirty="0">
                <a:solidFill>
                  <a:srgbClr val="374154"/>
                </a:solidFill>
                <a:latin typeface="+mj-ea"/>
                <a:ea typeface="+mj-ea"/>
              </a:rPr>
              <a:t>Sparsely-Gated MoE</a:t>
            </a:r>
            <a:r>
              <a:rPr lang="zh-CN" altLang="en-US" sz="1600" dirty="0">
                <a:solidFill>
                  <a:srgbClr val="374154"/>
                </a:solidFill>
                <a:latin typeface="+mj-ea"/>
                <a:ea typeface="+mj-ea"/>
              </a:rPr>
              <a:t>）：旨在实现条件计算，即神经网络的某些部分以每个样本为基础进行激活，作为一种显著增加模型容量和能力而不必成比例增加计算量的方法。</a:t>
            </a:r>
          </a:p>
        </p:txBody>
      </p:sp>
    </p:spTree>
    <p:extLst>
      <p:ext uri="{BB962C8B-B14F-4D97-AF65-F5344CB8AC3E}">
        <p14:creationId xmlns:p14="http://schemas.microsoft.com/office/powerpoint/2010/main" val="1249423335"/>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20512</TotalTime>
  <Words>978</Words>
  <Application>Microsoft Macintosh PowerPoint</Application>
  <PresentationFormat>自定义</PresentationFormat>
  <Paragraphs>127</Paragraphs>
  <Slides>22</Slides>
  <Notes>8</Notes>
  <HiddenSlides>0</HiddenSlides>
  <MMClips>0</MMClips>
  <ScaleCrop>false</ScaleCrop>
  <HeadingPairs>
    <vt:vector size="6" baseType="variant">
      <vt:variant>
        <vt:lpstr>已用的字体</vt:lpstr>
      </vt:variant>
      <vt:variant>
        <vt:i4>16</vt:i4>
      </vt:variant>
      <vt:variant>
        <vt:lpstr>主题</vt:lpstr>
      </vt:variant>
      <vt:variant>
        <vt:i4>6</vt:i4>
      </vt:variant>
      <vt:variant>
        <vt:lpstr>幻灯片标题</vt:lpstr>
      </vt:variant>
      <vt:variant>
        <vt:i4>22</vt:i4>
      </vt:variant>
    </vt:vector>
  </HeadingPairs>
  <TitlesOfParts>
    <vt:vector size="44" baseType="lpstr">
      <vt:lpstr>黑体</vt:lpstr>
      <vt:lpstr>华文细黑</vt:lpstr>
      <vt:lpstr>Microsoft YaHei</vt:lpstr>
      <vt:lpstr>Microsoft YaHei</vt:lpstr>
      <vt:lpstr>FrutigerNext LT Bold</vt:lpstr>
      <vt:lpstr>FrutigerNext LT Light</vt:lpstr>
      <vt:lpstr>FrutigerNext LT Medium</vt:lpstr>
      <vt:lpstr>GEETYPE-SkyGB-Flash Reguar</vt:lpstr>
      <vt:lpstr>Segoe UI</vt:lpstr>
      <vt:lpstr>Arial</vt:lpstr>
      <vt:lpstr>Calibri</vt:lpstr>
      <vt:lpstr>Cambria Math</vt:lpstr>
      <vt:lpstr>Franklin Gothic Book</vt:lpstr>
      <vt:lpstr>Futura Medium</vt:lpstr>
      <vt:lpstr>Gill Sans MT</vt:lpstr>
      <vt:lpstr>Wingdings</vt:lpstr>
      <vt:lpstr>Title1</vt:lpstr>
      <vt:lpstr>Title2</vt:lpstr>
      <vt:lpstr>content01</vt:lpstr>
      <vt:lpstr>Content02</vt:lpstr>
      <vt:lpstr>code01</vt:lpstr>
      <vt:lpstr>Thankyou</vt:lpstr>
      <vt:lpstr>分布式训练系列</vt:lpstr>
      <vt:lpstr>PowerPoint 演示文稿</vt:lpstr>
      <vt:lpstr>加速比</vt:lpstr>
      <vt:lpstr>通讯硬件</vt:lpstr>
      <vt:lpstr>通讯硬件</vt:lpstr>
      <vt:lpstr>通信软件：提供集合通信</vt:lpstr>
      <vt:lpstr>深度学习迎来大模型（Foundation Models）</vt:lpstr>
      <vt:lpstr>Transformer 取代RNN、CNN进入大模型时代</vt:lpstr>
      <vt:lpstr>MoE 稀疏混合专家结构模型参数量进一步突破</vt:lpstr>
      <vt:lpstr>深度学习迎来大模型（Foundation Models）</vt:lpstr>
      <vt:lpstr>分布式训练系统</vt:lpstr>
      <vt:lpstr>分布式训练系统</vt:lpstr>
      <vt:lpstr>PowerPoint 演示文稿</vt:lpstr>
      <vt:lpstr>大模型训练挑战</vt:lpstr>
      <vt:lpstr>大模型训练挑战</vt:lpstr>
      <vt:lpstr>大模型训练挑战</vt:lpstr>
      <vt:lpstr>PowerPoint 演示文稿</vt:lpstr>
      <vt:lpstr>PowerPoint 演示文稿</vt:lpstr>
      <vt:lpstr>PowerPoint 演示文稿</vt:lpstr>
      <vt:lpstr>混合并行：DLRM 推荐大模型</vt:lpstr>
      <vt:lpstr>混合并行：Megatron-LM 语言大模型</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3205</cp:revision>
  <dcterms:created xsi:type="dcterms:W3CDTF">2015-01-14T10:38:57Z</dcterms:created>
  <dcterms:modified xsi:type="dcterms:W3CDTF">2022-12-14T15:31:52Z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